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98" d="100"/>
          <a:sy n="98" d="100"/>
        </p:scale>
        <p:origin x="-2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m.shanthanelson\Desktop\Documents\Novocure%20NOVTTF%2014086\QOL%20Graphs\Novocure%20QoL%20Graphs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47137467191605"/>
          <c:y val="7.4487934153861818E-2"/>
          <c:w val="0.81392702865266797"/>
          <c:h val="0.832686084142394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Chemotherapy</c:v>
                </c:pt>
              </c:strCache>
            </c:strRef>
          </c:tx>
          <c:spPr>
            <a:solidFill>
              <a:srgbClr val="66FFFF"/>
            </a:solidFill>
            <a:ln w="12700">
              <a:noFill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Physical Functioning</c:v>
                </c:pt>
                <c:pt idx="1">
                  <c:v>Social Functioning</c:v>
                </c:pt>
                <c:pt idx="2">
                  <c:v>Role Functioning</c:v>
                </c:pt>
                <c:pt idx="3">
                  <c:v>Global Health Scale</c:v>
                </c:pt>
                <c:pt idx="4">
                  <c:v>Emotional Functioning</c:v>
                </c:pt>
                <c:pt idx="5">
                  <c:v>Cognitive Functioning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-4.8</c:v>
                </c:pt>
                <c:pt idx="1">
                  <c:v>-7.5</c:v>
                </c:pt>
                <c:pt idx="2">
                  <c:v>-4</c:v>
                </c:pt>
                <c:pt idx="3">
                  <c:v>2.6</c:v>
                </c:pt>
                <c:pt idx="4">
                  <c:v>0.70000000000000018</c:v>
                </c:pt>
                <c:pt idx="5">
                  <c:v>-7.5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NovoTTF-100A System</c:v>
                </c:pt>
              </c:strCache>
            </c:strRef>
          </c:tx>
          <c:spPr>
            <a:solidFill>
              <a:srgbClr val="FFFF00"/>
            </a:solidFill>
            <a:ln w="12700"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Physical Functioning</c:v>
                </c:pt>
                <c:pt idx="1">
                  <c:v>Social Functioning</c:v>
                </c:pt>
                <c:pt idx="2">
                  <c:v>Role Functioning</c:v>
                </c:pt>
                <c:pt idx="3">
                  <c:v>Global Health Scale</c:v>
                </c:pt>
                <c:pt idx="4">
                  <c:v>Emotional Functioning</c:v>
                </c:pt>
                <c:pt idx="5">
                  <c:v>Cognitive Functioning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-7</c:v>
                </c:pt>
                <c:pt idx="1">
                  <c:v>-6.3</c:v>
                </c:pt>
                <c:pt idx="2">
                  <c:v>-1.6</c:v>
                </c:pt>
                <c:pt idx="3">
                  <c:v>3.6</c:v>
                </c:pt>
                <c:pt idx="4">
                  <c:v>6.3</c:v>
                </c:pt>
                <c:pt idx="5">
                  <c:v>14.4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9769088"/>
        <c:axId val="239770624"/>
      </c:barChart>
      <c:catAx>
        <c:axId val="239769088"/>
        <c:scaling>
          <c:orientation val="minMax"/>
        </c:scaling>
        <c:delete val="0"/>
        <c:axPos val="l"/>
        <c:majorTickMark val="none"/>
        <c:minorTickMark val="none"/>
        <c:tickLblPos val="none"/>
        <c:spPr>
          <a:ln w="28575">
            <a:solidFill>
              <a:srgbClr val="FFFFFF"/>
            </a:solidFill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239770624"/>
        <c:crosses val="autoZero"/>
        <c:auto val="1"/>
        <c:lblAlgn val="ctr"/>
        <c:lblOffset val="100"/>
        <c:noMultiLvlLbl val="0"/>
      </c:catAx>
      <c:valAx>
        <c:axId val="239770624"/>
        <c:scaling>
          <c:orientation val="minMax"/>
          <c:min val="-20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spPr>
          <a:ln w="28575">
            <a:solidFill>
              <a:srgbClr val="FFFFFF"/>
            </a:solidFill>
          </a:ln>
        </c:spPr>
        <c:txPr>
          <a:bodyPr/>
          <a:lstStyle/>
          <a:p>
            <a:pPr>
              <a:defRPr sz="1200" b="1">
                <a:solidFill>
                  <a:schemeClr val="bg1"/>
                </a:solidFill>
                <a:latin typeface="Helvetica Neue"/>
                <a:cs typeface="Helvetica Neue"/>
              </a:defRPr>
            </a:pPr>
            <a:endParaRPr lang="en-US"/>
          </a:p>
        </c:txPr>
        <c:crossAx val="239769088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1200" b="1">
                <a:solidFill>
                  <a:schemeClr val="bg1"/>
                </a:solidFill>
                <a:latin typeface="+mn-lt"/>
                <a:cs typeface="Helvetica Neue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200" b="1">
                <a:solidFill>
                  <a:schemeClr val="bg1"/>
                </a:solidFill>
                <a:latin typeface="+mn-lt"/>
                <a:cs typeface="Helvetica Neue"/>
              </a:defRPr>
            </a:pPr>
            <a:endParaRPr lang="en-US"/>
          </a:p>
        </c:txPr>
      </c:legendEntry>
      <c:layout>
        <c:manualLayout>
          <c:xMode val="edge"/>
          <c:yMode val="edge"/>
          <c:x val="1.6769769941204112E-3"/>
          <c:y val="0.15725275845373701"/>
          <c:w val="0.3085834416876152"/>
          <c:h val="0.13581632393038201"/>
        </c:manualLayout>
      </c:layout>
      <c:overlay val="0"/>
      <c:txPr>
        <a:bodyPr/>
        <a:lstStyle/>
        <a:p>
          <a:pPr>
            <a:defRPr sz="1400" b="1">
              <a:solidFill>
                <a:schemeClr val="bg1"/>
              </a:solidFill>
              <a:latin typeface="+mn-lt"/>
              <a:cs typeface="Helvetica Neue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0.19051</cdr:x>
      <cdr:y>0.22669</cdr:y>
    </cdr:from>
    <cdr:to>
      <cdr:x>0.28665</cdr:x>
      <cdr:y>0.29798</cdr:y>
    </cdr:to>
    <cdr:sp macro="" textlink="">
      <cdr:nvSpPr>
        <cdr:cNvPr id="2" name="TextBox 25"/>
        <cdr:cNvSpPr txBox="1"/>
      </cdr:nvSpPr>
      <cdr:spPr>
        <a:xfrm xmlns:a="http://schemas.openxmlformats.org/drawingml/2006/main">
          <a:off x="1442780" y="889615"/>
          <a:ext cx="728084" cy="27975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1pPr>
          <a:lvl2pPr marL="4572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2pPr>
          <a:lvl3pPr marL="9144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3pPr>
          <a:lvl4pPr marL="13716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4pPr>
          <a:lvl5pPr marL="18288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5pPr>
          <a:lvl6pPr marL="22860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6pPr>
          <a:lvl7pPr marL="27432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7pPr>
          <a:lvl8pPr marL="32004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8pPr>
          <a:lvl9pPr marL="3657600" algn="l" defTabSz="457200" rtl="0" eaLnBrk="1" latinLnBrk="0" hangingPunct="1">
            <a:defRPr sz="1800" kern="1200">
              <a:solidFill>
                <a:sysClr val="windowText" lastClr="000000"/>
              </a:solidFill>
              <a:latin typeface="Franklin Gothic Medium"/>
            </a:defRPr>
          </a:lvl9pPr>
        </a:lstStyle>
        <a:p xmlns:a="http://schemas.openxmlformats.org/drawingml/2006/main">
          <a:pPr>
            <a:lnSpc>
              <a:spcPct val="110000"/>
            </a:lnSpc>
          </a:pPr>
          <a:r>
            <a:rPr lang="en-US" sz="1200" b="1" dirty="0" smtClean="0">
              <a:solidFill>
                <a:schemeClr val="bg1"/>
              </a:solidFill>
              <a:latin typeface="+mn-lt"/>
              <a:cs typeface="Helvetica Neue"/>
            </a:rPr>
            <a:t>(n = 27)</a:t>
          </a:r>
          <a:endParaRPr lang="en-US" sz="1200" b="1" dirty="0">
            <a:solidFill>
              <a:schemeClr val="bg1"/>
            </a:solidFill>
            <a:latin typeface="+mn-lt"/>
            <a:cs typeface="Helvetica Neue"/>
          </a:endParaRPr>
        </a:p>
      </cdr:txBody>
    </cdr:sp>
  </cdr:relSizeAnchor>
  <cdr:relSizeAnchor xmlns:cdr="http://schemas.openxmlformats.org/drawingml/2006/chartDrawing">
    <cdr:from>
      <cdr:x>0.27318</cdr:x>
      <cdr:y>0.14801</cdr:y>
    </cdr:from>
    <cdr:to>
      <cdr:x>0.36932</cdr:x>
      <cdr:y>0.2193</cdr:y>
    </cdr:to>
    <cdr:sp macro="" textlink="">
      <cdr:nvSpPr>
        <cdr:cNvPr id="3" name="TextBox 25"/>
        <cdr:cNvSpPr txBox="1"/>
      </cdr:nvSpPr>
      <cdr:spPr>
        <a:xfrm xmlns:a="http://schemas.openxmlformats.org/drawingml/2006/main">
          <a:off x="2068834" y="580846"/>
          <a:ext cx="728084" cy="27975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10000"/>
            </a:lnSpc>
          </a:pPr>
          <a:r>
            <a:rPr lang="en-US" sz="1200" b="1" dirty="0" smtClean="0">
              <a:solidFill>
                <a:schemeClr val="bg1"/>
              </a:solidFill>
              <a:latin typeface="+mn-lt"/>
              <a:cs typeface="Helvetica Neue"/>
            </a:rPr>
            <a:t>(n = 36)</a:t>
          </a:r>
          <a:endParaRPr lang="en-US" sz="1200" b="1" dirty="0">
            <a:solidFill>
              <a:schemeClr val="bg1"/>
            </a:solidFill>
            <a:latin typeface="+mn-lt"/>
            <a:cs typeface="Helvetica Neue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5C3F5-2739-441C-85B2-32BF7FDB3721}" type="datetimeFigureOut">
              <a:rPr lang="en-US" smtClean="0"/>
              <a:t>11/25/2014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84E9A-6F65-4693-8002-AFC49802D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5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3588" cy="3430588"/>
          </a:xfrm>
          <a:ln/>
        </p:spPr>
      </p:sp>
      <p:sp>
        <p:nvSpPr>
          <p:cNvPr id="39940" name="Notes Placeholder 2"/>
          <p:cNvSpPr>
            <a:spLocks noGrp="1"/>
          </p:cNvSpPr>
          <p:nvPr>
            <p:ph type="body" idx="1"/>
          </p:nvPr>
        </p:nvSpPr>
        <p:spPr>
          <a:xfrm>
            <a:off x="400052" y="4305300"/>
            <a:ext cx="5457825" cy="4114800"/>
          </a:xfrm>
          <a:noFill/>
        </p:spPr>
        <p:txBody>
          <a:bodyPr lIns="95396" tIns="47698" rIns="95396" bIns="47698"/>
          <a:lstStyle/>
          <a:p>
            <a:pPr eaLnBrk="1" hangingPunct="1"/>
            <a:endParaRPr lang="en-US" altLang="en-US" smtClean="0"/>
          </a:p>
        </p:txBody>
      </p:sp>
      <p:sp>
        <p:nvSpPr>
          <p:cNvPr id="3994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396" tIns="47698" rIns="95396" bIns="47698"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D4EE5875-88BF-4DDC-8E7A-1CD754FE5874}" type="slidenum">
              <a:rPr lang="en-US" altLang="en-US" smtClean="0">
                <a:solidFill>
                  <a:prstClr val="black"/>
                </a:solidFill>
                <a:ea typeface="ＭＳ Ｐゴシック" pitchFamily="34" charset="-128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 smtClean="0">
              <a:solidFill>
                <a:prstClr val="black"/>
              </a:solidFill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/>
              <a:t>Control arm patients</a:t>
            </a:r>
            <a:r>
              <a:rPr lang="en-US" altLang="en-US" baseline="0" dirty="0" smtClean="0"/>
              <a:t> who were receiving systemic therapy will not add up to 100% because some were on doublet or triplet therapy: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36 bevacizumab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36 </a:t>
            </a:r>
            <a:r>
              <a:rPr lang="en-US" altLang="en-US" baseline="0" dirty="0" err="1" smtClean="0"/>
              <a:t>irinotecan</a:t>
            </a:r>
            <a:endParaRPr lang="en-US" altLang="en-US" baseline="0" dirty="0" smtClean="0"/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29 BCNU/CCNU combination therapy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15 carboplatin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13 </a:t>
            </a:r>
            <a:r>
              <a:rPr lang="en-US" altLang="en-US" baseline="0" dirty="0" err="1" smtClean="0"/>
              <a:t>temozolomide</a:t>
            </a:r>
            <a:endParaRPr lang="en-US" altLang="en-US" baseline="0" dirty="0" smtClean="0"/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10 PCV combination 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7 other </a:t>
            </a:r>
            <a:endParaRPr lang="en-US" altLang="en-US" dirty="0" smtClean="0"/>
          </a:p>
          <a:p>
            <a:pPr defTabSz="457118">
              <a:spcBef>
                <a:spcPct val="0"/>
              </a:spcBef>
            </a:pPr>
            <a:r>
              <a:rPr lang="en-US" altLang="en-US" dirty="0" smtClean="0"/>
              <a:t>None:  (4) withdrew consent from chemo arm as they wanted to be randomized to device arm</a:t>
            </a:r>
          </a:p>
        </p:txBody>
      </p:sp>
      <p:sp>
        <p:nvSpPr>
          <p:cNvPr id="5325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0E2B7D57-0A61-4785-9096-C38E7525A5C8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of what we see as we treat more of these patients – a delay in response</a:t>
            </a:r>
          </a:p>
          <a:p>
            <a:r>
              <a:rPr lang="en-US" baseline="0" dirty="0" smtClean="0"/>
              <a:t>If you follow the images you may see a progression occurred at 2 months but the patient is actually stable</a:t>
            </a:r>
          </a:p>
          <a:p>
            <a:r>
              <a:rPr lang="en-US" baseline="0" dirty="0" smtClean="0"/>
              <a:t>Sometimes you just have to stay with the therapy to see the actual partial response after 6 months – more information will be coming out about this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this is showing – this therapy works in dividing cells and not all cells divide at the same time so you may have a delayed response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/>
              <a:t>EF-11 PFS in the ITT population </a:t>
            </a:r>
          </a:p>
          <a:p>
            <a:pPr defTabSz="457118">
              <a:spcBef>
                <a:spcPct val="0"/>
              </a:spcBef>
            </a:pPr>
            <a:r>
              <a:rPr lang="en-US" altLang="en-US" dirty="0" smtClean="0"/>
              <a:t>	Yellow line</a:t>
            </a:r>
            <a:r>
              <a:rPr lang="en-US" altLang="en-US" baseline="0" dirty="0" smtClean="0"/>
              <a:t> is the patients treated with monotherapy with TTF  and the green line is the systemic therapy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The median PFS for TTF was 2.2 months and 2.1 months for the chemo arm 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This was not statistically significant but even PFS of about 2 months or comparable </a:t>
            </a:r>
          </a:p>
          <a:p>
            <a:pPr defTabSz="457118">
              <a:spcBef>
                <a:spcPct val="0"/>
              </a:spcBef>
            </a:pPr>
            <a:endParaRPr lang="en-US" altLang="en-US" baseline="0" dirty="0" smtClean="0"/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Reminder this is a very refractory group of patients where not much works</a:t>
            </a:r>
            <a:endParaRPr lang="en-US" altLang="en-US" dirty="0" smtClean="0"/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427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F0C1A42-222D-4854-987D-2DCE75497A11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4278" name="TextBox 4"/>
          <p:cNvSpPr txBox="1">
            <a:spLocks noChangeArrowheads="1"/>
          </p:cNvSpPr>
          <p:nvPr/>
        </p:nvSpPr>
        <p:spPr bwMode="auto">
          <a:xfrm>
            <a:off x="0" y="1981200"/>
            <a:ext cx="1066800" cy="4153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p2197/Fig2B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30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/>
              <a:t>EF-11 : OS in the ITT population </a:t>
            </a:r>
          </a:p>
          <a:p>
            <a:pPr defTabSz="457118">
              <a:spcBef>
                <a:spcPct val="0"/>
              </a:spcBef>
            </a:pPr>
            <a:r>
              <a:rPr lang="en-US" altLang="en-US" dirty="0" smtClean="0"/>
              <a:t>	median OS in TTF was 6.6 months and 6.0 months in the chemotherapy arm 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  <a:p>
            <a:pPr defTabSz="457118">
              <a:spcBef>
                <a:spcPct val="0"/>
              </a:spcBef>
            </a:pPr>
            <a:r>
              <a:rPr lang="en-US" altLang="en-US" dirty="0" smtClean="0"/>
              <a:t>Take home point – interpret this</a:t>
            </a:r>
            <a:r>
              <a:rPr lang="en-US" altLang="en-US" baseline="0" dirty="0" smtClean="0"/>
              <a:t> as comparable therapy and thus the reason for the FDA approval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530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EF8D4AAF-B17C-4DE6-A981-2F4F5E25CC4E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5302" name="TextBox 4"/>
          <p:cNvSpPr txBox="1">
            <a:spLocks noChangeArrowheads="1"/>
          </p:cNvSpPr>
          <p:nvPr/>
        </p:nvSpPr>
        <p:spPr bwMode="auto">
          <a:xfrm>
            <a:off x="0" y="1981200"/>
            <a:ext cx="1066800" cy="4153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p2197/Fig2A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1420" indent="-171420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Patients showing a radiological response to </a:t>
            </a:r>
            <a:r>
              <a:rPr lang="en-US" altLang="en-US" dirty="0" err="1" smtClean="0">
                <a:solidFill>
                  <a:srgbClr val="10253F"/>
                </a:solidFill>
              </a:rPr>
              <a:t>NovoTTF</a:t>
            </a:r>
            <a:r>
              <a:rPr lang="en-US" altLang="en-US" dirty="0" smtClean="0">
                <a:solidFill>
                  <a:srgbClr val="10253F"/>
                </a:solidFill>
              </a:rPr>
              <a:t> therapy had favorable baseline characteristics and were highly compliant with treatment</a:t>
            </a:r>
          </a:p>
          <a:p>
            <a:pPr marL="628538" lvl="1" indent="-171420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Median age of 54, median KPS of 90%</a:t>
            </a:r>
          </a:p>
          <a:p>
            <a:pPr marL="628538" lvl="1" indent="-171420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Baseline tumor area 13 cm</a:t>
            </a:r>
            <a:r>
              <a:rPr lang="en-US" altLang="en-US" baseline="30000" dirty="0" smtClean="0">
                <a:solidFill>
                  <a:srgbClr val="10253F"/>
                </a:solidFill>
              </a:rPr>
              <a:t>2</a:t>
            </a:r>
            <a:endParaRPr lang="en-US" altLang="en-US" dirty="0" smtClean="0">
              <a:solidFill>
                <a:srgbClr val="10253F"/>
              </a:solidFill>
            </a:endParaRPr>
          </a:p>
          <a:p>
            <a:pPr marL="628538" lvl="1" indent="-171420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36% had prior low-grade </a:t>
            </a:r>
            <a:r>
              <a:rPr lang="en-US" altLang="en-US" dirty="0" err="1" smtClean="0">
                <a:solidFill>
                  <a:srgbClr val="10253F"/>
                </a:solidFill>
              </a:rPr>
              <a:t>gliomas</a:t>
            </a:r>
            <a:endParaRPr lang="en-US" altLang="en-US" baseline="30000" dirty="0" smtClean="0">
              <a:solidFill>
                <a:srgbClr val="10253F"/>
              </a:solidFill>
            </a:endParaRPr>
          </a:p>
          <a:p>
            <a:pPr marL="628538" lvl="1" indent="-171420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10253F"/>
                </a:solidFill>
              </a:rPr>
              <a:t>Median duration of device usage was 22 hours/day (range 13-23 hours/day)</a:t>
            </a:r>
          </a:p>
          <a:p>
            <a:pPr marL="171420" indent="-171420">
              <a:spcBef>
                <a:spcPct val="0"/>
              </a:spcBef>
            </a:pPr>
            <a:endParaRPr lang="en-US" altLang="en-US" dirty="0" smtClean="0"/>
          </a:p>
          <a:p>
            <a:pPr marL="171420" lvl="1" indent="-171420" defTabSz="914318">
              <a:spcBef>
                <a:spcPct val="0"/>
              </a:spcBef>
              <a:defRPr/>
            </a:pPr>
            <a:r>
              <a:rPr lang="en-US" altLang="en-US" dirty="0" smtClean="0">
                <a:solidFill>
                  <a:srgbClr val="10253F"/>
                </a:solidFill>
              </a:rPr>
              <a:t>Hypothesis</a:t>
            </a:r>
            <a:r>
              <a:rPr lang="en-US" altLang="en-US" baseline="0" dirty="0" smtClean="0">
                <a:solidFill>
                  <a:srgbClr val="10253F"/>
                </a:solidFill>
              </a:rPr>
              <a:t> generating for those patients who have responded to TTF therapy and continue to respond today </a:t>
            </a:r>
            <a:endParaRPr lang="en-US" altLang="en-US" dirty="0" smtClean="0">
              <a:solidFill>
                <a:srgbClr val="10253F"/>
              </a:solidFill>
            </a:endParaRPr>
          </a:p>
          <a:p>
            <a:pPr marL="171420" indent="-171420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632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909BA6D6-36A4-481C-A79D-F6F230D9E17A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/>
              <a:t>Important SLIDE – showing that wearing the device makes a difference!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  <a:p>
            <a:pPr defTabSz="457118">
              <a:spcBef>
                <a:spcPct val="0"/>
              </a:spcBef>
            </a:pPr>
            <a:r>
              <a:rPr lang="en-US" altLang="en-US" dirty="0" smtClean="0"/>
              <a:t>EF-11 Correlation</a:t>
            </a:r>
            <a:r>
              <a:rPr lang="en-US" altLang="en-US" baseline="0" dirty="0" smtClean="0"/>
              <a:t> between OS and treatment compliance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  <a:p>
            <a:pPr marL="173007" indent="-173007"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A subgroup analysis of EF-11 data was performed to see if a correlation existed between treatment compliance and overall survival.</a:t>
            </a:r>
          </a:p>
          <a:p>
            <a:pPr marL="173007" indent="-173007"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Higher overall survival was observed in patients who were treated with the Novo-TTF 100A system for 18 hours or more every day. </a:t>
            </a:r>
          </a:p>
          <a:p>
            <a:pPr marL="634887" lvl="1" indent="-173007"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The median OS was 7.7 months versus 4.5 months, in patients treated 18 hours or more every day versus those treated less than 18 hours every day</a:t>
            </a:r>
          </a:p>
          <a:p>
            <a:pPr marL="173007" indent="-173007"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Patients should strive to increase their time on therapy and maintain at least 18 hours per day or 75% of the time.</a:t>
            </a:r>
          </a:p>
          <a:p>
            <a:pPr marL="634887" lvl="1" indent="-173007" defTabSz="457118">
              <a:spcBef>
                <a:spcPct val="0"/>
              </a:spcBef>
              <a:buFontTx/>
              <a:buChar char="•"/>
            </a:pPr>
            <a:endParaRPr lang="en-US" altLang="en-US" dirty="0" smtClean="0"/>
          </a:p>
          <a:p>
            <a:pPr marL="173007" indent="-173007" defTabSz="457118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9397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DC25633B-26EE-4FA2-930D-54640A9F60ED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2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/>
              <a:t>EF-11 Treatment emergent AEs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  <a:p>
            <a:pPr defTabSz="457118">
              <a:spcBef>
                <a:spcPct val="0"/>
              </a:spcBef>
            </a:pPr>
            <a:r>
              <a:rPr lang="en-US" altLang="en-US" dirty="0" smtClean="0"/>
              <a:t>The typical systemic side-effects of chemotherapies were not observed in the TTF treated patients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  <a:p>
            <a:pPr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  Significantly more gastrointestinal, hematological, and infectious adverse events were seen in the chemotherapy group than the TTF group</a:t>
            </a:r>
          </a:p>
          <a:p>
            <a:pPr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  Mild to moderate (grade 1 and 2) contact dermatitis on the scalp beneath the transducer arrays occurred in 16% of TTF patients. </a:t>
            </a:r>
          </a:p>
          <a:p>
            <a:pPr marL="628538" lvl="1" indent="-171420"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/>
              <a:t>Contact</a:t>
            </a:r>
            <a:r>
              <a:rPr lang="en-US" altLang="en-US" baseline="0" dirty="0" smtClean="0"/>
              <a:t> dermatitis</a:t>
            </a:r>
            <a:r>
              <a:rPr lang="en-US" altLang="en-US" dirty="0" smtClean="0"/>
              <a:t> was easily treated with topical corticosteroids, resolved completely after treatment was stopped and did not require substantial treatment</a:t>
            </a:r>
          </a:p>
        </p:txBody>
      </p:sp>
      <p:sp>
        <p:nvSpPr>
          <p:cNvPr id="60421" name="Header Placeholder 3"/>
          <p:cNvSpPr txBox="1">
            <a:spLocks noGrp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NovoTTF-100A Speaker Program</a:t>
            </a:r>
          </a:p>
        </p:txBody>
      </p:sp>
      <p:sp>
        <p:nvSpPr>
          <p:cNvPr id="60422" name="Date Placeholder 4"/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C911954D-6110-467E-9842-09A65C775E87}" type="datetime1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11/25/2014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0423" name="Slide Number Placeholder 5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1CDBB2B8-F7E3-416D-A75A-DDAC86292F46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0424" name="TextBox 6"/>
          <p:cNvSpPr txBox="1">
            <a:spLocks noChangeArrowheads="1"/>
          </p:cNvSpPr>
          <p:nvPr/>
        </p:nvSpPr>
        <p:spPr bwMode="auto">
          <a:xfrm>
            <a:off x="0" y="1981200"/>
            <a:ext cx="1066800" cy="4153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p2199/Table2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/>
              <a:t>AEs</a:t>
            </a:r>
            <a:r>
              <a:rPr lang="en-US" altLang="en-US" baseline="0" dirty="0" smtClean="0"/>
              <a:t> continued 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note that no one has reported an increase or worsening in seizures while on TTF (labeled on this slide as convulsion)</a:t>
            </a:r>
          </a:p>
          <a:p>
            <a:pPr defTabSz="457118">
              <a:spcBef>
                <a:spcPct val="0"/>
              </a:spcBef>
            </a:pPr>
            <a:endParaRPr lang="en-US" altLang="en-US" baseline="0" dirty="0" smtClean="0"/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Most everything reported  was evenly distributed </a:t>
            </a:r>
            <a:endParaRPr lang="en-US" altLang="en-US" dirty="0" smtClean="0"/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61445" name="Header Placeholder 3"/>
          <p:cNvSpPr txBox="1">
            <a:spLocks noGrp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NovoTTF-100A Speaker Program</a:t>
            </a:r>
          </a:p>
        </p:txBody>
      </p:sp>
      <p:sp>
        <p:nvSpPr>
          <p:cNvPr id="61446" name="Date Placeholder 4"/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BE0F0914-B1AF-45E8-9F63-8524A302C05C}" type="datetime1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11/25/2014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1447" name="Slide Number Placeholder 5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10404582-995B-4FB1-BD6B-233813D0150D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1448" name="TextBox 6"/>
          <p:cNvSpPr txBox="1">
            <a:spLocks noChangeArrowheads="1"/>
          </p:cNvSpPr>
          <p:nvPr/>
        </p:nvSpPr>
        <p:spPr bwMode="auto">
          <a:xfrm>
            <a:off x="0" y="1981200"/>
            <a:ext cx="1066800" cy="4153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p2199/Table2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EF-11 Treatment related AEs – all Grades 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>
              <a:solidFill>
                <a:srgbClr val="000000"/>
              </a:solidFill>
            </a:endParaRPr>
          </a:p>
          <a:p>
            <a:pPr defTabSz="457118">
              <a:spcBef>
                <a:spcPct val="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This slide shows an example of a grade 2 skin reaction (Dermatology advises giving a higher concentration of steroids which provides good results)</a:t>
            </a:r>
          </a:p>
          <a:p>
            <a:pPr defTabSz="457118">
              <a:spcBef>
                <a:spcPct val="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	use of antibiotics recommended when the skin actually breaks down</a:t>
            </a:r>
          </a:p>
          <a:p>
            <a:pPr defTabSz="457118">
              <a:spcBef>
                <a:spcPct val="0"/>
              </a:spcBef>
            </a:pPr>
            <a:r>
              <a:rPr lang="en-US" altLang="en-US" dirty="0" smtClean="0">
                <a:solidFill>
                  <a:srgbClr val="000000"/>
                </a:solidFill>
              </a:rPr>
              <a:t>	important to educate the care givers to rotate the sites of arrays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>
              <a:solidFill>
                <a:srgbClr val="000000"/>
              </a:solidFill>
            </a:endParaRPr>
          </a:p>
          <a:p>
            <a:pPr marL="166658" indent="-166658"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000000"/>
                </a:solidFill>
              </a:rPr>
              <a:t>Procedural complications is a bucket term for device related a/e’s – which were almost all skin irritation beneath the arrays. (FDA/PMA document)</a:t>
            </a:r>
          </a:p>
          <a:p>
            <a:pPr marL="166658" indent="-166658"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000000"/>
                </a:solidFill>
              </a:rPr>
              <a:t>FYI: Premarket Approval (PMA) is a the most rigorous process for medical device approval. </a:t>
            </a:r>
          </a:p>
          <a:p>
            <a:pPr marL="615840" lvl="1" indent="-166658" defTabSz="457118">
              <a:spcBef>
                <a:spcPct val="0"/>
              </a:spcBef>
              <a:buFontTx/>
              <a:buChar char="•"/>
            </a:pPr>
            <a:r>
              <a:rPr lang="en-US" altLang="en-US" dirty="0" smtClean="0">
                <a:solidFill>
                  <a:srgbClr val="000000"/>
                </a:solidFill>
              </a:rPr>
              <a:t>Under the PMA process, new medical devices require a phase III clinical trial and review by an Expert advisory panel -approval can take many years. Lower risk devices which are not a novel concept and have predicate devices (e.g. a new catheter design) only necessitate preclinical data and engineering for approval. The PMA process is identical to the NDA process for a new drug.</a:t>
            </a:r>
          </a:p>
          <a:p>
            <a:pPr defTabSz="457118">
              <a:spcBef>
                <a:spcPct val="0"/>
              </a:spcBef>
            </a:pPr>
            <a:endParaRPr lang="en-US" altLang="en-US" b="1" i="1" dirty="0" smtClean="0">
              <a:solidFill>
                <a:srgbClr val="FF0000"/>
              </a:solidFill>
            </a:endParaRPr>
          </a:p>
          <a:p>
            <a:pPr marL="166658" indent="-166658" defTabSz="457118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6246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4E072306-8410-428A-851A-14F01E1404D1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62470" name="TextBox 4"/>
          <p:cNvSpPr txBox="1">
            <a:spLocks noChangeArrowheads="1"/>
          </p:cNvSpPr>
          <p:nvPr/>
        </p:nvSpPr>
        <p:spPr bwMode="auto">
          <a:xfrm>
            <a:off x="5775325" y="1981200"/>
            <a:ext cx="1066800" cy="4153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p2194/Fig1B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EF-11 </a:t>
            </a:r>
            <a:r>
              <a:rPr lang="en-US" dirty="0" err="1" smtClean="0"/>
              <a:t>QoL</a:t>
            </a:r>
            <a:endParaRPr lang="en-US" dirty="0" smtClean="0"/>
          </a:p>
          <a:p>
            <a:endParaRPr lang="en-US" dirty="0" smtClean="0"/>
          </a:p>
          <a:p>
            <a:pPr marL="171435" indent="-171435">
              <a:buFont typeface="Arial" panose="020B0604020202020204" pitchFamily="34" charset="0"/>
              <a:buChar char="•"/>
            </a:pPr>
            <a:r>
              <a:rPr lang="en-US" dirty="0" smtClean="0"/>
              <a:t>Biggest</a:t>
            </a:r>
            <a:r>
              <a:rPr lang="en-US" baseline="0" dirty="0" smtClean="0"/>
              <a:t> obstacle is the loss of hair for most patients </a:t>
            </a:r>
          </a:p>
          <a:p>
            <a:pPr marL="171435" indent="-171435">
              <a:buFont typeface="Arial" panose="020B0604020202020204" pitchFamily="34" charset="0"/>
              <a:buChar char="•"/>
            </a:pPr>
            <a:r>
              <a:rPr lang="en-US" baseline="0" dirty="0" smtClean="0"/>
              <a:t>Most patients have reported an improvement in their cognition</a:t>
            </a:r>
          </a:p>
          <a:p>
            <a:pPr marL="171435" indent="-171435">
              <a:buFont typeface="Arial" panose="020B0604020202020204" pitchFamily="34" charset="0"/>
              <a:buChar char="•"/>
            </a:pPr>
            <a:r>
              <a:rPr lang="en-US" baseline="0" dirty="0" smtClean="0"/>
              <a:t>Social function was initially negative but this has begun to change as patients network and find ways to deal with the device</a:t>
            </a:r>
          </a:p>
          <a:p>
            <a:pPr marL="171435" indent="-171435">
              <a:buFont typeface="Arial" panose="020B0604020202020204" pitchFamily="34" charset="0"/>
              <a:buChar char="•"/>
            </a:pPr>
            <a:r>
              <a:rPr lang="en-US" baseline="0" dirty="0" smtClean="0"/>
              <a:t>More contact between families has also made a difference</a:t>
            </a:r>
          </a:p>
          <a:p>
            <a:pPr marL="171435" indent="-171435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is a “novel” factor</a:t>
            </a:r>
            <a:r>
              <a:rPr lang="en-US" baseline="0" dirty="0" smtClean="0"/>
              <a:t> to the TTF treatment, but it comes with a “fear” factor so very important to explain to our patients how this therapy works.</a:t>
            </a:r>
          </a:p>
          <a:p>
            <a:r>
              <a:rPr lang="en-US" baseline="0" dirty="0" smtClean="0"/>
              <a:t>History - Began about 14 years ago, with a lot of pre-clinical work by a small group of researchers  </a:t>
            </a:r>
          </a:p>
          <a:p>
            <a:r>
              <a:rPr lang="en-US" baseline="0" dirty="0" smtClean="0"/>
              <a:t>Alternating electric fields that do not radiate or shock the person’s brain but work in a frequency specific to </a:t>
            </a:r>
            <a:r>
              <a:rPr lang="en-US" baseline="0" dirty="0" err="1" smtClean="0"/>
              <a:t>glioblastomas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System includes the arrays for the head with cords attached to plug into a battery pack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</a:p>
          <a:p>
            <a:r>
              <a:rPr lang="en-US" dirty="0" smtClean="0"/>
              <a:t>FDA approval for the device was based on the EF-11 trial</a:t>
            </a:r>
            <a:r>
              <a:rPr lang="en-US" baseline="0" dirty="0" smtClean="0"/>
              <a:t> results </a:t>
            </a:r>
          </a:p>
          <a:p>
            <a:endParaRPr lang="en-US" dirty="0" smtClean="0"/>
          </a:p>
          <a:p>
            <a:pPr marL="171435" indent="-171435">
              <a:buFont typeface="Arial" panose="020B0604020202020204" pitchFamily="34" charset="0"/>
              <a:buChar char="•"/>
            </a:pPr>
            <a:r>
              <a:rPr lang="en-US" dirty="0" smtClean="0"/>
              <a:t>TTF</a:t>
            </a:r>
            <a:r>
              <a:rPr lang="en-US" baseline="0" dirty="0" smtClean="0"/>
              <a:t> show comparable efficacy as systemic therapy</a:t>
            </a:r>
          </a:p>
          <a:p>
            <a:pPr marL="171435" indent="-171435">
              <a:buFont typeface="Arial" panose="020B0604020202020204" pitchFamily="34" charset="0"/>
              <a:buChar char="•"/>
            </a:pPr>
            <a:r>
              <a:rPr lang="en-US" baseline="0" dirty="0" smtClean="0"/>
              <a:t>Patients experience fewer side effect and better </a:t>
            </a:r>
            <a:r>
              <a:rPr lang="en-US" baseline="0" dirty="0" err="1" smtClean="0"/>
              <a:t>QoL</a:t>
            </a:r>
            <a:r>
              <a:rPr lang="en-US" baseline="0" dirty="0" smtClean="0"/>
              <a:t> versus systemic therapy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latin typeface="Calibri" charset="0"/>
              </a:rPr>
              <a:t>The </a:t>
            </a:r>
            <a:r>
              <a:rPr lang="en-US" b="0" dirty="0" err="1" smtClean="0">
                <a:latin typeface="Calibri" charset="0"/>
              </a:rPr>
              <a:t>PRiDe</a:t>
            </a:r>
            <a:r>
              <a:rPr lang="en-US" b="0" dirty="0" smtClean="0">
                <a:latin typeface="Calibri" charset="0"/>
              </a:rPr>
              <a:t> dataset, a registry of 457 recurrent </a:t>
            </a:r>
            <a:r>
              <a:rPr lang="en-US" b="0" dirty="0" err="1" smtClean="0">
                <a:latin typeface="Calibri" charset="0"/>
              </a:rPr>
              <a:t>glioblastoma</a:t>
            </a:r>
            <a:r>
              <a:rPr lang="en-US" b="0" dirty="0" smtClean="0">
                <a:latin typeface="Calibri" charset="0"/>
              </a:rPr>
              <a:t> patients, shows that patients treated in real-life setting and not selected like those in clinical trials.</a:t>
            </a:r>
            <a:endParaRPr lang="en-US" sz="1400" dirty="0">
              <a:latin typeface="Calibri" charset="0"/>
            </a:endParaRPr>
          </a:p>
          <a:p>
            <a:pPr>
              <a:defRPr/>
            </a:pPr>
            <a:r>
              <a:rPr lang="en-US" b="0" dirty="0" err="1" smtClean="0">
                <a:latin typeface="Calibri" charset="0"/>
              </a:rPr>
              <a:t>PRiDe</a:t>
            </a:r>
            <a:r>
              <a:rPr lang="en-US" b="0" dirty="0" smtClean="0">
                <a:latin typeface="Calibri" charset="0"/>
              </a:rPr>
              <a:t> dataset represents about 5% of the treatable recurrent GBM population in the US (n = 457 patients)</a:t>
            </a:r>
            <a:endParaRPr lang="en-US" sz="1400" dirty="0">
              <a:latin typeface="Calibri" charset="0"/>
            </a:endParaRPr>
          </a:p>
          <a:p>
            <a:pPr>
              <a:defRPr/>
            </a:pPr>
            <a:endParaRPr lang="en-US" b="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676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Patients in the </a:t>
            </a:r>
            <a:r>
              <a:rPr lang="en-US" altLang="en-US" b="0" dirty="0" err="1" smtClean="0"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 dataset </a:t>
            </a:r>
            <a:r>
              <a:rPr lang="en-US" altLang="en-US" b="0" baseline="0" dirty="0" smtClean="0">
                <a:latin typeface="Calibri" pitchFamily="34" charset="0"/>
                <a:ea typeface="ＭＳ Ｐゴシック" pitchFamily="34" charset="-128"/>
              </a:rPr>
              <a:t> = </a:t>
            </a: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recurrent GBM population. Key patient characteristics included the following:</a:t>
            </a:r>
            <a:endParaRPr lang="en-US" altLang="en-US" sz="1400" dirty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Median patient age was 55 (range 18-86)</a:t>
            </a:r>
            <a:endParaRPr lang="en-US" altLang="en-US" sz="1400" dirty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About one third of the patients were female</a:t>
            </a:r>
            <a:endParaRPr lang="en-US" altLang="en-US" sz="1400" dirty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Median KPS 80% (range 10-100) </a:t>
            </a:r>
            <a:endParaRPr lang="en-US" altLang="en-US" sz="1400" dirty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Approximately 1/3 of the patients were 1</a:t>
            </a:r>
            <a:r>
              <a:rPr lang="en-US" altLang="en-US" b="0" baseline="30000" dirty="0" smtClean="0">
                <a:latin typeface="Calibri" pitchFamily="34" charset="0"/>
                <a:ea typeface="ＭＳ Ｐゴシック" pitchFamily="34" charset="-128"/>
              </a:rPr>
              <a:t>st</a:t>
            </a: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 recurrence</a:t>
            </a:r>
            <a:endParaRPr lang="en-US" altLang="en-US" sz="1400" dirty="0">
              <a:latin typeface="Calibri" pitchFamily="34" charset="0"/>
              <a:ea typeface="ＭＳ Ｐゴシック" pitchFamily="34" charset="-128"/>
            </a:endParaRPr>
          </a:p>
          <a:p>
            <a:pPr lvl="1"/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At least 55% of the patients had received a prior </a:t>
            </a:r>
            <a:r>
              <a:rPr lang="en-US" altLang="en-US" b="0" dirty="0" err="1" smtClean="0">
                <a:latin typeface="Calibri" pitchFamily="34" charset="0"/>
                <a:ea typeface="ＭＳ Ｐゴシック" pitchFamily="34" charset="-128"/>
              </a:rPr>
              <a:t>bevacizumab</a:t>
            </a: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-based regimen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48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>
              <a:defRPr/>
            </a:pP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Safety profile remains benign with skin irritation the only common device related adverse event. </a:t>
            </a:r>
          </a:p>
          <a:p>
            <a:pPr defTabSz="864931">
              <a:defRPr/>
            </a:pPr>
            <a:r>
              <a:rPr lang="en-US" altLang="en-US" b="0" dirty="0" smtClean="0">
                <a:latin typeface="Calibri" pitchFamily="34" charset="0"/>
                <a:ea typeface="ＭＳ Ｐゴシック" pitchFamily="34" charset="-128"/>
              </a:rPr>
              <a:t>No new safety signals have been detected. </a:t>
            </a:r>
            <a:endParaRPr lang="en-US" altLang="en-US" b="0" dirty="0" smtClean="0">
              <a:ea typeface="ＭＳ Ｐゴシック" pitchFamily="34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45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NovoTTF</a:t>
            </a:r>
            <a:r>
              <a:rPr lang="en-US" dirty="0" smtClean="0"/>
              <a:t> Therapy is a standard of care for patients with recurrent GBM and should be offered to all eligible patients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95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/>
              <a:t>Basic science – this treatment is based on </a:t>
            </a:r>
            <a:r>
              <a:rPr lang="en-US" altLang="en-US" baseline="0" dirty="0" smtClean="0"/>
              <a:t>charges moving back and forth in a uniform alternating electric fields 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Assume there are 2 plates in space and you have even distribution between the 2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You can you can adjust this field and change the intensity depending and change treatment depending on where the plates are placed </a:t>
            </a:r>
            <a:endParaRPr lang="en-US" altLang="en-US" dirty="0" smtClean="0"/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4096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44224801-C568-4591-A466-58CDB13F4241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slides shows the difference in electric fields of a variety of medical devices from</a:t>
            </a:r>
            <a:r>
              <a:rPr lang="en-US" baseline="0" dirty="0" smtClean="0"/>
              <a:t> low to high </a:t>
            </a:r>
          </a:p>
          <a:p>
            <a:r>
              <a:rPr lang="en-US" baseline="0" dirty="0" smtClean="0"/>
              <a:t>Pacemaker being the lowest  at 1kHz and electric cautery or </a:t>
            </a:r>
            <a:r>
              <a:rPr lang="en-US" baseline="0" dirty="0" err="1" smtClean="0"/>
              <a:t>bovie</a:t>
            </a:r>
            <a:r>
              <a:rPr lang="en-US" baseline="0" dirty="0" smtClean="0"/>
              <a:t> being the highest with TTF in the middle (ranging from 100-300kHz customized to tumor type)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to TTF is the disruption of cancer</a:t>
            </a:r>
            <a:r>
              <a:rPr lang="en-US" baseline="0" dirty="0" smtClean="0"/>
              <a:t> cell division </a:t>
            </a:r>
          </a:p>
          <a:p>
            <a:r>
              <a:rPr lang="en-US" baseline="0" dirty="0" smtClean="0"/>
              <a:t>Example of normal cell division on the left and what happens to mitosis with the device in place on the right – a structural disruption and cell fragmentation 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 breaking agents</a:t>
            </a:r>
            <a:r>
              <a:rPr lang="en-US" baseline="0" dirty="0" smtClean="0"/>
              <a:t> act during prophase.</a:t>
            </a:r>
          </a:p>
          <a:p>
            <a:r>
              <a:rPr lang="en-US" baseline="0" dirty="0" smtClean="0"/>
              <a:t> paclitaxel acts during pro-metaphase and metaphase</a:t>
            </a:r>
          </a:p>
          <a:p>
            <a:r>
              <a:rPr lang="en-US" baseline="0" dirty="0" smtClean="0"/>
              <a:t>TTF acts during metaphase, anaphase and the most recent research shows during </a:t>
            </a:r>
            <a:r>
              <a:rPr lang="en-US" baseline="0" dirty="0" err="1" smtClean="0"/>
              <a:t>telophase</a:t>
            </a:r>
            <a:r>
              <a:rPr lang="en-US" baseline="0" dirty="0" smtClean="0"/>
              <a:t> so we are targeting the cell cycle during 3 different phases </a:t>
            </a:r>
          </a:p>
          <a:p>
            <a:r>
              <a:rPr lang="en-US" baseline="0" dirty="0" smtClean="0"/>
              <a:t>Off label – you could add chemo therapy during TTF treatment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8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sz="2000" dirty="0"/>
              <a:t>Key inclusion criteria</a:t>
            </a:r>
          </a:p>
          <a:p>
            <a:pPr lvl="1" defTabSz="457118">
              <a:spcBef>
                <a:spcPct val="0"/>
              </a:spcBef>
            </a:pPr>
            <a:r>
              <a:rPr lang="en-US" altLang="en-US" sz="1800" dirty="0"/>
              <a:t>Patients 18 years of age or older with histologically confirmed GBM</a:t>
            </a:r>
          </a:p>
          <a:p>
            <a:pPr lvl="1" defTabSz="457118">
              <a:spcBef>
                <a:spcPct val="0"/>
              </a:spcBef>
            </a:pPr>
            <a:r>
              <a:rPr lang="en-US" altLang="en-US" sz="1800" dirty="0" err="1"/>
              <a:t>Radiologically</a:t>
            </a:r>
            <a:r>
              <a:rPr lang="en-US" altLang="en-US" sz="1800" dirty="0"/>
              <a:t> confirmed disease progression</a:t>
            </a:r>
          </a:p>
          <a:p>
            <a:pPr lvl="1" defTabSz="457118">
              <a:spcBef>
                <a:spcPct val="0"/>
              </a:spcBef>
            </a:pPr>
            <a:r>
              <a:rPr lang="en-US" altLang="en-US" sz="1800" dirty="0" err="1"/>
              <a:t>Karnofsky</a:t>
            </a:r>
            <a:r>
              <a:rPr lang="en-US" altLang="en-US" sz="1800" dirty="0"/>
              <a:t> performance status ≥ 70%</a:t>
            </a:r>
          </a:p>
          <a:p>
            <a:pPr lvl="1" defTabSz="457118">
              <a:spcBef>
                <a:spcPct val="0"/>
              </a:spcBef>
            </a:pPr>
            <a:r>
              <a:rPr lang="en-US" altLang="en-US" sz="1800" dirty="0"/>
              <a:t>Prior therapy must have included radiotherapy (with or without concomitant and/or adjuvant </a:t>
            </a:r>
            <a:r>
              <a:rPr lang="en-US" altLang="en-US" sz="1800" dirty="0" err="1"/>
              <a:t>temozolomide</a:t>
            </a:r>
            <a:r>
              <a:rPr lang="en-US" altLang="en-US" sz="1800" dirty="0"/>
              <a:t>)</a:t>
            </a:r>
          </a:p>
          <a:p>
            <a:pPr defTabSz="457118">
              <a:spcBef>
                <a:spcPct val="0"/>
              </a:spcBef>
            </a:pPr>
            <a:endParaRPr lang="en-US" altLang="en-US" sz="2000" dirty="0"/>
          </a:p>
          <a:p>
            <a:pPr defTabSz="457118">
              <a:spcBef>
                <a:spcPct val="0"/>
              </a:spcBef>
            </a:pPr>
            <a:r>
              <a:rPr lang="en-US" altLang="en-US" sz="2000" dirty="0"/>
              <a:t>Key exclusion criteria</a:t>
            </a:r>
          </a:p>
          <a:p>
            <a:pPr lvl="1" defTabSz="457118">
              <a:spcBef>
                <a:spcPct val="0"/>
              </a:spcBef>
            </a:pPr>
            <a:r>
              <a:rPr lang="en-US" altLang="en-US" sz="1800" dirty="0"/>
              <a:t>Infra-</a:t>
            </a:r>
            <a:r>
              <a:rPr lang="en-US" altLang="en-US" sz="1800" dirty="0" err="1"/>
              <a:t>tentorial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tumour</a:t>
            </a:r>
            <a:r>
              <a:rPr lang="en-US" altLang="en-US" sz="1800" dirty="0"/>
              <a:t> location</a:t>
            </a:r>
          </a:p>
          <a:p>
            <a:pPr lvl="1" defTabSz="457118">
              <a:spcBef>
                <a:spcPct val="0"/>
              </a:spcBef>
            </a:pPr>
            <a:r>
              <a:rPr lang="en-US" altLang="en-US" sz="1800" dirty="0"/>
              <a:t>Patients with implanted electronic medical </a:t>
            </a:r>
            <a:r>
              <a:rPr lang="en-US" altLang="en-US" sz="1800" dirty="0"/>
              <a:t>devices</a:t>
            </a:r>
          </a:p>
          <a:p>
            <a:pPr lvl="1" defTabSz="457118">
              <a:spcBef>
                <a:spcPct val="0"/>
              </a:spcBef>
            </a:pPr>
            <a:endParaRPr lang="en-US" altLang="en-US" sz="1800" dirty="0"/>
          </a:p>
          <a:p>
            <a:pPr lvl="1" defTabSz="457118">
              <a:spcBef>
                <a:spcPct val="0"/>
              </a:spcBef>
            </a:pPr>
            <a:r>
              <a:rPr lang="en-US" altLang="en-US" sz="1800" dirty="0"/>
              <a:t>Primary endpoint of Overall survival </a:t>
            </a:r>
          </a:p>
          <a:p>
            <a:pPr lvl="1" defTabSz="457118">
              <a:spcBef>
                <a:spcPct val="0"/>
              </a:spcBef>
            </a:pPr>
            <a:r>
              <a:rPr lang="en-US" altLang="en-US" sz="1800" dirty="0"/>
              <a:t>2</a:t>
            </a:r>
            <a:r>
              <a:rPr lang="en-US" altLang="en-US" sz="1800" baseline="30000" dirty="0"/>
              <a:t>nd</a:t>
            </a:r>
            <a:r>
              <a:rPr lang="en-US" altLang="en-US" sz="1800" dirty="0"/>
              <a:t> endpoint of progression free survival (PFS), 6 month PFS, 1-year survival, radiologic response, and quality of life 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018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3A7149C4-B6E1-4AE7-AEE2-2F044F4BBEBC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0182" name="TextBox 4"/>
          <p:cNvSpPr txBox="1">
            <a:spLocks noChangeArrowheads="1"/>
          </p:cNvSpPr>
          <p:nvPr/>
        </p:nvSpPr>
        <p:spPr bwMode="auto">
          <a:xfrm>
            <a:off x="0" y="1981200"/>
            <a:ext cx="1066800" cy="4153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/>
              <a:t>Patient characteristics</a:t>
            </a:r>
          </a:p>
          <a:p>
            <a:pPr defTabSz="457118">
              <a:spcBef>
                <a:spcPct val="0"/>
              </a:spcBef>
            </a:pPr>
            <a:r>
              <a:rPr lang="en-US" altLang="en-US" dirty="0" smtClean="0"/>
              <a:t>	237 patients between 2 arms (randomized 1:1)</a:t>
            </a:r>
          </a:p>
          <a:p>
            <a:pPr defTabSz="457118">
              <a:spcBef>
                <a:spcPct val="0"/>
              </a:spcBef>
            </a:pPr>
            <a:r>
              <a:rPr lang="en-US" altLang="en-US" dirty="0" smtClean="0"/>
              <a:t>	even distribution but</a:t>
            </a:r>
            <a:r>
              <a:rPr lang="en-US" altLang="en-US" baseline="0" dirty="0" smtClean="0"/>
              <a:t> with a majority of patients being male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</a:t>
            </a:r>
            <a:r>
              <a:rPr lang="en-US" altLang="en-US" baseline="0" dirty="0" err="1" smtClean="0"/>
              <a:t>Karnofsky</a:t>
            </a:r>
            <a:r>
              <a:rPr lang="en-US" altLang="en-US" baseline="0" dirty="0" smtClean="0"/>
              <a:t> Performance Status median range was 80% 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steroid use at enrollment was 50%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average length of time since diagnosis was 11.8 months for TTF and 11.4 months for the active control</a:t>
            </a:r>
            <a:endParaRPr lang="en-US" altLang="en-US" dirty="0" smtClean="0"/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120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360506BF-6D9A-4E5C-BB71-50B70FCB39CD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1206" name="TextBox 4"/>
          <p:cNvSpPr txBox="1">
            <a:spLocks noChangeArrowheads="1"/>
          </p:cNvSpPr>
          <p:nvPr/>
        </p:nvSpPr>
        <p:spPr bwMode="auto">
          <a:xfrm>
            <a:off x="0" y="1981200"/>
            <a:ext cx="1066800" cy="4153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p2197/Table1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457118">
              <a:spcBef>
                <a:spcPct val="0"/>
              </a:spcBef>
            </a:pPr>
            <a:r>
              <a:rPr lang="en-US" altLang="en-US" dirty="0" smtClean="0"/>
              <a:t>Prior treatments	</a:t>
            </a:r>
          </a:p>
          <a:p>
            <a:pPr defTabSz="457118">
              <a:spcBef>
                <a:spcPct val="0"/>
              </a:spcBef>
            </a:pPr>
            <a:r>
              <a:rPr lang="en-US" altLang="en-US" dirty="0" smtClean="0"/>
              <a:t>	primary recurrence was small number in</a:t>
            </a:r>
            <a:r>
              <a:rPr lang="en-US" altLang="en-US" baseline="0" dirty="0" smtClean="0"/>
              <a:t> each arm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2</a:t>
            </a:r>
            <a:r>
              <a:rPr lang="en-US" altLang="en-US" baseline="30000" dirty="0" smtClean="0"/>
              <a:t>nd</a:t>
            </a:r>
            <a:r>
              <a:rPr lang="en-US" altLang="en-US" baseline="0" dirty="0" smtClean="0"/>
              <a:t> recurrence 58 for TTF and 54 in the control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3</a:t>
            </a:r>
            <a:r>
              <a:rPr lang="en-US" altLang="en-US" baseline="30000" dirty="0" smtClean="0"/>
              <a:t>rd</a:t>
            </a:r>
            <a:r>
              <a:rPr lang="en-US" altLang="en-US" baseline="0" dirty="0" smtClean="0"/>
              <a:t> recurrence or greater was 51 for TTF and 46 in the control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	- these are the patients we struggle with the most on what to offer </a:t>
            </a:r>
          </a:p>
          <a:p>
            <a:pPr defTabSz="457118">
              <a:spcBef>
                <a:spcPct val="0"/>
              </a:spcBef>
            </a:pPr>
            <a:endParaRPr lang="en-US" altLang="en-US" baseline="0" dirty="0" smtClean="0"/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Surgery before enrollment numbers were equally distributed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Radiotherapy with </a:t>
            </a:r>
            <a:r>
              <a:rPr lang="en-US" altLang="en-US" baseline="0" dirty="0" err="1" smtClean="0"/>
              <a:t>temozolomide</a:t>
            </a:r>
            <a:r>
              <a:rPr lang="en-US" altLang="en-US" baseline="0" dirty="0" smtClean="0"/>
              <a:t> 103 patients in the TTF arm and 96 in the control	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Radiotherapy without </a:t>
            </a:r>
            <a:r>
              <a:rPr lang="en-US" altLang="en-US" baseline="0" dirty="0" err="1" smtClean="0"/>
              <a:t>temozolomide</a:t>
            </a:r>
            <a:r>
              <a:rPr lang="en-US" altLang="en-US" baseline="0" dirty="0" smtClean="0"/>
              <a:t> 15 patients in the TTF arm and 20 in the control</a:t>
            </a:r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Prior maintenance </a:t>
            </a:r>
            <a:r>
              <a:rPr lang="en-US" altLang="en-US" baseline="0" dirty="0" err="1" smtClean="0"/>
              <a:t>temozolomide</a:t>
            </a:r>
            <a:r>
              <a:rPr lang="en-US" altLang="en-US" baseline="0" dirty="0" smtClean="0"/>
              <a:t> 100 patients in the TTF arm and 89 in the control</a:t>
            </a:r>
          </a:p>
          <a:p>
            <a:pPr defTabSz="457118">
              <a:spcBef>
                <a:spcPct val="0"/>
              </a:spcBef>
            </a:pPr>
            <a:endParaRPr lang="en-US" altLang="en-US" baseline="0" dirty="0" smtClean="0"/>
          </a:p>
          <a:p>
            <a:pPr defTabSz="457118">
              <a:spcBef>
                <a:spcPct val="0"/>
              </a:spcBef>
            </a:pPr>
            <a:r>
              <a:rPr lang="en-US" altLang="en-US" baseline="0" dirty="0" smtClean="0"/>
              <a:t>	Prior use of bevacizumab – 23 patients in the TTF arm and 21 in the control </a:t>
            </a:r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  <a:p>
            <a:pPr defTabSz="457118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5222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b"/>
          <a:lstStyle>
            <a:lvl1pPr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96774C65-2E7C-4A63-9F10-F172CEAA1DF4}" type="slidenum">
              <a:rPr lang="en-US" altLang="en-US" smtClean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52230" name="TextBox 4"/>
          <p:cNvSpPr txBox="1">
            <a:spLocks noChangeArrowheads="1"/>
          </p:cNvSpPr>
          <p:nvPr/>
        </p:nvSpPr>
        <p:spPr bwMode="auto">
          <a:xfrm>
            <a:off x="0" y="1981200"/>
            <a:ext cx="1066800" cy="4153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Stupp 2012: p2197/Table1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0CA889-677D-443B-A159-00F0BD0A38D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95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20676-7D56-46BC-AACF-BEA8BAB8E91B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87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0A988-DE9F-48D2-A54E-3A7B1038A48C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000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676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510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10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12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0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697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79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7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D5056-5EC0-4299-85AA-4F6C2B0A4E4A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12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64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2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93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369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41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1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149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134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22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32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C8F1B-78BC-4198-95C7-3EA651F343E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925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01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987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96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97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FC238-6B24-49B3-AA45-81F1DDD3993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99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A8A943-4D89-4EC1-A35B-0735A76B163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7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E8C73-2E45-4620-957D-8819DFC963C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6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1008E-1DE5-44DB-8547-8E2B8AA1D2B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08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454F2-B35F-40F2-BE0B-5FCAEA29422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47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92343-8186-49A4-BFDA-D39DC77AD9E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354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A86235-A4E7-4D1E-9240-138ADCF0A75A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17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chemeClr val="accent1">
                <a:lumMod val="2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CB5C9-55D7-4A50-8CF9-59FDA373545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95707-3818-4F24-B9D4-2B60A5496F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3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BF371FF-B1AD-6F47-8979-A245B172FBE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11/25/2014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2C486B4-7D04-C74C-99B6-ED18235A54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85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video" Target="file:///E:\Glio%20Houston\OLD%20Cell%20Culture%20Movie-TTF.avi" TargetMode="Externa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 txBox="1">
            <a:spLocks/>
          </p:cNvSpPr>
          <p:nvPr/>
        </p:nvSpPr>
        <p:spPr bwMode="auto">
          <a:xfrm>
            <a:off x="152400" y="16764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602" tIns="44801" rIns="89602" bIns="44801" anchor="ctr"/>
          <a:lstStyle>
            <a:lvl1pPr defTabSz="8953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953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9535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9535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9535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953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40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Examining the Role of a </a:t>
            </a:r>
            <a:br>
              <a:rPr lang="en-US" altLang="en-US" sz="40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</a:br>
            <a:r>
              <a:rPr lang="en-US" altLang="en-US" sz="40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Fourth Treatment Modality: </a:t>
            </a:r>
            <a:br>
              <a:rPr lang="en-US" altLang="en-US" sz="40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</a:br>
            <a:r>
              <a:rPr lang="en-US" altLang="en-US" sz="40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Tumor Treating Fields (</a:t>
            </a:r>
            <a:r>
              <a:rPr lang="en-US" altLang="en-US" sz="4000" b="1" dirty="0" err="1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TTFields</a:t>
            </a:r>
            <a:r>
              <a:rPr lang="en-US" altLang="en-US" sz="40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Times New Roman" pitchFamily="18" charset="0"/>
              </a:rPr>
              <a:t>)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6264275"/>
            <a:ext cx="7737475" cy="261938"/>
          </a:xfrm>
          <a:prstGeom prst="rect">
            <a:avLst/>
          </a:prstGeom>
          <a:gradFill rotWithShape="1">
            <a:gsLst>
              <a:gs pos="4000">
                <a:schemeClr val="bg1"/>
              </a:gs>
              <a:gs pos="100000">
                <a:srgbClr val="00999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white">
          <a:xfrm>
            <a:off x="7683500" y="6223000"/>
            <a:ext cx="228600" cy="339725"/>
          </a:xfrm>
          <a:prstGeom prst="ellipse">
            <a:avLst/>
          </a:prstGeom>
          <a:solidFill>
            <a:srgbClr val="009999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9" descr="prime band white on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255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0" y="449771"/>
            <a:ext cx="91440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40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Patient Characteristics</a:t>
            </a:r>
          </a:p>
        </p:txBody>
      </p:sp>
      <p:graphicFrame>
        <p:nvGraphicFramePr>
          <p:cNvPr id="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724791"/>
              </p:ext>
            </p:extLst>
          </p:nvPr>
        </p:nvGraphicFramePr>
        <p:xfrm>
          <a:off x="304800" y="1203325"/>
          <a:ext cx="8686800" cy="4654577"/>
        </p:xfrm>
        <a:graphic>
          <a:graphicData uri="http://schemas.openxmlformats.org/drawingml/2006/table">
            <a:tbl>
              <a:tblPr/>
              <a:tblGrid>
                <a:gridCol w="4114800"/>
                <a:gridCol w="2286000"/>
                <a:gridCol w="2286000"/>
              </a:tblGrid>
              <a:tr h="5181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1" marB="45711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 System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120)</a:t>
                      </a:r>
                    </a:p>
                  </a:txBody>
                  <a:tcPr marT="45711" marB="45711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Active control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117)</a:t>
                      </a:r>
                    </a:p>
                  </a:txBody>
                  <a:tcPr marT="45711" marB="45711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Age (year), median (range)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54 (24-80)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54 (29-74)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Gender, (male), n (%)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92 (77)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73 (62)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Histology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Glioblastoma, %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Prior lower grade glioma, n (%)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 (8)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 (8)</a:t>
                      </a:r>
                    </a:p>
                  </a:txBody>
                  <a:tcPr marL="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Karnofsky performance status, median (range)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 (50-100)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80% (50-100)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Steroid use at enrollment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Yes, n (%)</a:t>
                      </a:r>
                    </a:p>
                  </a:txBody>
                  <a:tcPr marL="36576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55 (46)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62 (53)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No, n (%)</a:t>
                      </a:r>
                    </a:p>
                  </a:txBody>
                  <a:tcPr marL="36576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55 (46)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49 (42)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Unknown, n (%)</a:t>
                      </a:r>
                    </a:p>
                  </a:txBody>
                  <a:tcPr marL="365760"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 (8)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 (5)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Largest tumor diameter at randomization (cm),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median (range)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6.1 (0-15.2)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5.5 (0-16.2)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Interval from initial </a:t>
                      </a:r>
                      <a:r>
                        <a:rPr kumimoji="0" lang="en-US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glioma</a:t>
                      </a: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diagnosis (month), median (range)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11.8 (3.2-99.3)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11.4 (2.9-77.1)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74" name="TextBox 5"/>
          <p:cNvSpPr txBox="1">
            <a:spLocks noChangeArrowheads="1"/>
          </p:cNvSpPr>
          <p:nvPr/>
        </p:nvSpPr>
        <p:spPr bwMode="auto">
          <a:xfrm>
            <a:off x="277686" y="6429375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31658936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0" y="427038"/>
            <a:ext cx="91440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40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Prior Treatments in Subjects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628472"/>
              </p:ext>
            </p:extLst>
          </p:nvPr>
        </p:nvGraphicFramePr>
        <p:xfrm>
          <a:off x="381000" y="1295400"/>
          <a:ext cx="8534400" cy="4572000"/>
        </p:xfrm>
        <a:graphic>
          <a:graphicData uri="http://schemas.openxmlformats.org/drawingml/2006/table">
            <a:tbl>
              <a:tblPr/>
              <a:tblGrid>
                <a:gridCol w="4192337"/>
                <a:gridCol w="2208463"/>
                <a:gridCol w="2133600"/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 system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120)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Active control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117)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kumimoji="0" lang="en-US" altLang="en-US" sz="13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recurrence,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 (9)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 (15)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kumimoji="0" lang="en-US" altLang="en-US" sz="13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nd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recurrence,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58 (48)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54 (46)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kumimoji="0" lang="en-US" altLang="en-US" sz="13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rd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or greater recurrence,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51 (43)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46 (39)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Surgery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Debulking before enrollment,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33 (28)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 (25)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Debulking at any stage,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95 (79)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99 (85)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Biopsy only,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 (21)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 (15)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Radiotherapy, %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With concomitant temozolomide,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103 (86)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96 (82)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 concomitant temozolomide,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 (13)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 (17)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Unknown, n (%)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 (1)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 (1)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Prior adjuvant (maintenance) temozolomide,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100 (83)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89 (76)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Median number of cycles (range)</a:t>
                      </a:r>
                    </a:p>
                  </a:txBody>
                  <a:tcPr marL="36576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 (0–19)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 (0–27)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8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Prior bevacizumab, n (%)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 (19)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 (18)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604" name="TextBox 6"/>
          <p:cNvSpPr txBox="1">
            <a:spLocks noChangeArrowheads="1"/>
          </p:cNvSpPr>
          <p:nvPr/>
        </p:nvSpPr>
        <p:spPr bwMode="auto">
          <a:xfrm>
            <a:off x="268669" y="6434138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27781450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11251"/>
              </p:ext>
            </p:extLst>
          </p:nvPr>
        </p:nvGraphicFramePr>
        <p:xfrm>
          <a:off x="2209800" y="1600200"/>
          <a:ext cx="5410200" cy="3886204"/>
        </p:xfrm>
        <a:graphic>
          <a:graphicData uri="http://schemas.openxmlformats.org/drawingml/2006/table">
            <a:tbl>
              <a:tblPr/>
              <a:tblGrid>
                <a:gridCol w="2140744"/>
                <a:gridCol w="3269456"/>
              </a:tblGrid>
              <a:tr h="458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Therapy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Number of patients (%)*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Bevacizumab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36 (31)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Irinotecan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36 (31)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BCNU/CCNU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29 (25)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Carboplatin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15 (13)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Temozolomide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13 (11)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PCV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10 (9)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Other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7 (7)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4 (3)</a:t>
                      </a: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0" y="503238"/>
            <a:ext cx="91440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Active Control </a:t>
            </a:r>
            <a:b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Chemotherapy Regimens</a:t>
            </a:r>
          </a:p>
        </p:txBody>
      </p:sp>
      <p:sp>
        <p:nvSpPr>
          <p:cNvPr id="24601" name="TextBox 6"/>
          <p:cNvSpPr txBox="1">
            <a:spLocks noChangeArrowheads="1"/>
          </p:cNvSpPr>
          <p:nvPr/>
        </p:nvSpPr>
        <p:spPr bwMode="auto">
          <a:xfrm>
            <a:off x="261768" y="5715000"/>
            <a:ext cx="8305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*Multiple listings possible; some agents given in combination</a:t>
            </a:r>
          </a:p>
          <a:p>
            <a:pPr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BCNU/CCNU,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lomustine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/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carmustine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; PCV, </a:t>
            </a:r>
            <a:r>
              <a:rPr lang="it-IT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procarbazine + lomustine + vincristine chemotherapy regimen</a:t>
            </a:r>
            <a:endParaRPr lang="en-US" altLang="en-US" sz="1200" b="1" dirty="0" smtClean="0">
              <a:solidFill>
                <a:srgbClr val="FFFFFF"/>
              </a:solidFill>
              <a:latin typeface="Calibri" panose="020F0502020204030204" pitchFamily="34" charset="0"/>
              <a:ea typeface="Helvetica Neue Light"/>
              <a:cs typeface="Helvetica Neue Light"/>
            </a:endParaRPr>
          </a:p>
        </p:txBody>
      </p:sp>
      <p:sp>
        <p:nvSpPr>
          <p:cNvPr id="24602" name="TextBox 6"/>
          <p:cNvSpPr txBox="1">
            <a:spLocks noChangeArrowheads="1"/>
          </p:cNvSpPr>
          <p:nvPr/>
        </p:nvSpPr>
        <p:spPr bwMode="auto">
          <a:xfrm>
            <a:off x="280861" y="6434138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Stupp R, et al. </a:t>
            </a:r>
            <a:r>
              <a:rPr lang="en-US" altLang="en-US" sz="1200" b="1" i="1" smtClean="0">
                <a:solidFill>
                  <a:srgbClr val="FFFFFF"/>
                </a:solidFill>
                <a:latin typeface="Calibri" panose="020F0502020204030204" pitchFamily="34" charset="0"/>
              </a:rPr>
              <a:t>Eur J Cancer</a:t>
            </a: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13724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>
            <a:off x="0" y="335125"/>
            <a:ext cx="914400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2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Delayed Response or </a:t>
            </a:r>
            <a:r>
              <a:rPr lang="en-US" altLang="en-US" sz="3200" b="1" kern="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Pseudoprogression</a:t>
            </a:r>
            <a:r>
              <a:rPr lang="en-US" altLang="en-US" sz="32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85000"/>
              </a:lnSpc>
              <a:defRPr/>
            </a:pPr>
            <a:r>
              <a:rPr lang="en-US" altLang="en-US" sz="32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While on NovoTTF-100A Therapy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457200" y="5386550"/>
            <a:ext cx="8229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MRI of a complete responder treated with NovoTTF-100A Therapy</a:t>
            </a:r>
          </a:p>
          <a:p>
            <a:pPr lvl="1" eaLnBrk="1" hangingPunct="1">
              <a:buClr>
                <a:srgbClr val="FFFF00"/>
              </a:buClr>
              <a:buFont typeface="Calibri" panose="020F0502020204030204" pitchFamily="34" charset="0"/>
              <a:buChar char="─"/>
              <a:defRPr/>
            </a:pPr>
            <a:r>
              <a:rPr lang="en-US" altLang="en-US" sz="13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Transient progression or </a:t>
            </a:r>
            <a:r>
              <a:rPr lang="en-US" altLang="en-US" sz="1300" b="1" kern="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pseudoprogression</a:t>
            </a:r>
            <a:r>
              <a:rPr lang="en-US" altLang="en-US" sz="13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 occurred at 2 months after starting NovoTTF-100A Therapy</a:t>
            </a:r>
          </a:p>
          <a:p>
            <a:pPr lvl="1" eaLnBrk="1" hangingPunct="1">
              <a:buClr>
                <a:srgbClr val="FFFF00"/>
              </a:buClr>
              <a:buFont typeface="Calibri" panose="020F0502020204030204" pitchFamily="34" charset="0"/>
              <a:buChar char="─"/>
              <a:defRPr/>
            </a:pPr>
            <a:r>
              <a:rPr lang="en-US" altLang="en-US" sz="13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Partial response was noted only after 6 months and complete response was noted after 12 months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78125"/>
            <a:ext cx="663733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2"/>
          <p:cNvSpPr txBox="1">
            <a:spLocks noChangeArrowheads="1"/>
          </p:cNvSpPr>
          <p:nvPr/>
        </p:nvSpPr>
        <p:spPr bwMode="auto">
          <a:xfrm>
            <a:off x="287211" y="6426200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Wong ET, et al. </a:t>
            </a:r>
            <a:r>
              <a:rPr lang="it-IT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Neuro Oncol. </a:t>
            </a:r>
            <a:r>
              <a:rPr lang="it-IT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2012;14:vi65-vi85 (suppl 6; abstr NO-47). </a:t>
            </a:r>
            <a:endParaRPr lang="en-US" altLang="en-US" sz="1200" b="1" dirty="0" smtClean="0">
              <a:solidFill>
                <a:srgbClr val="FFFFFF"/>
              </a:solidFill>
              <a:latin typeface="Calibri" panose="020F0502020204030204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65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83"/>
          <p:cNvSpPr>
            <a:spLocks noChangeAspect="1" noChangeArrowheads="1" noTextEdit="1"/>
          </p:cNvSpPr>
          <p:nvPr/>
        </p:nvSpPr>
        <p:spPr bwMode="auto">
          <a:xfrm>
            <a:off x="855663" y="1466850"/>
            <a:ext cx="3656012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0" y="565150"/>
            <a:ext cx="914400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Progression-Free Survival in </a:t>
            </a:r>
            <a:b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the ITT Population</a:t>
            </a:r>
          </a:p>
        </p:txBody>
      </p:sp>
      <p:graphicFrame>
        <p:nvGraphicFramePr>
          <p:cNvPr id="3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302791"/>
              </p:ext>
            </p:extLst>
          </p:nvPr>
        </p:nvGraphicFramePr>
        <p:xfrm>
          <a:off x="234950" y="4921250"/>
          <a:ext cx="4565650" cy="884239"/>
        </p:xfrm>
        <a:graphic>
          <a:graphicData uri="http://schemas.openxmlformats.org/drawingml/2006/table">
            <a:tbl>
              <a:tblPr/>
              <a:tblGrid>
                <a:gridCol w="755650"/>
                <a:gridCol w="395288"/>
                <a:gridCol w="477837"/>
                <a:gridCol w="544513"/>
                <a:gridCol w="466725"/>
                <a:gridCol w="468312"/>
                <a:gridCol w="466725"/>
                <a:gridCol w="466725"/>
                <a:gridCol w="523875"/>
              </a:tblGrid>
              <a:tr h="2439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At risk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26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39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52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65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78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91 w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63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120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38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9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BPC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117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34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683744"/>
              </p:ext>
            </p:extLst>
          </p:nvPr>
        </p:nvGraphicFramePr>
        <p:xfrm>
          <a:off x="4908550" y="1517650"/>
          <a:ext cx="4006850" cy="3049589"/>
        </p:xfrm>
        <a:graphic>
          <a:graphicData uri="http://schemas.openxmlformats.org/drawingml/2006/table">
            <a:tbl>
              <a:tblPr/>
              <a:tblGrid>
                <a:gridCol w="1263650"/>
                <a:gridCol w="1120315"/>
                <a:gridCol w="251285"/>
                <a:gridCol w="1371600"/>
              </a:tblGrid>
              <a:tr h="6859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Helvetica Neue Medium"/>
                        <a:cs typeface="Helvetica Neue Medium"/>
                      </a:endParaRP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NovoTTF-100A treatment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(n = 120)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Helvetica Neue Medium"/>
                        <a:cs typeface="Helvetica Neue Medium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Chemotherapy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(n = 117)</a:t>
                      </a:r>
                    </a:p>
                  </a:txBody>
                  <a:tcPr marT="45736" marB="45736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18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Median PFS, months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2.2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737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2.1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8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Log-rank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 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value</a:t>
                      </a:r>
                      <a:endParaRPr kumimoji="0" lang="en-US" altLang="en-US" sz="13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0.16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HR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(95% CI)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0.81 (0.60–1.09)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3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PFS 6-month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(95% CI)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21.4%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(13.5–29.3)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15.1%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(7.8–22.3)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07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 </a:t>
                      </a:r>
                      <a:r>
                        <a:rPr kumimoji="0" lang="en-US" alt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value</a:t>
                      </a:r>
                      <a:endParaRPr kumimoji="0" lang="en-US" altLang="en-US" sz="13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0.13</a:t>
                      </a:r>
                    </a:p>
                  </a:txBody>
                  <a:tcPr marT="45736" marB="4573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682" name="TextBox 79"/>
          <p:cNvSpPr txBox="1">
            <a:spLocks noChangeArrowheads="1"/>
          </p:cNvSpPr>
          <p:nvPr/>
        </p:nvSpPr>
        <p:spPr bwMode="auto">
          <a:xfrm>
            <a:off x="300038" y="15843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0.9</a:t>
            </a:r>
          </a:p>
        </p:txBody>
      </p:sp>
      <p:sp>
        <p:nvSpPr>
          <p:cNvPr id="26683" name="TextBox 80"/>
          <p:cNvSpPr txBox="1">
            <a:spLocks noChangeArrowheads="1"/>
          </p:cNvSpPr>
          <p:nvPr/>
        </p:nvSpPr>
        <p:spPr bwMode="auto">
          <a:xfrm>
            <a:off x="311150" y="18383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0.8</a:t>
            </a:r>
          </a:p>
        </p:txBody>
      </p:sp>
      <p:sp>
        <p:nvSpPr>
          <p:cNvPr id="26684" name="TextBox 81"/>
          <p:cNvSpPr txBox="1">
            <a:spLocks noChangeArrowheads="1"/>
          </p:cNvSpPr>
          <p:nvPr/>
        </p:nvSpPr>
        <p:spPr bwMode="auto">
          <a:xfrm>
            <a:off x="330200" y="2090738"/>
            <a:ext cx="555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0.7</a:t>
            </a:r>
          </a:p>
        </p:txBody>
      </p:sp>
      <p:sp>
        <p:nvSpPr>
          <p:cNvPr id="26685" name="TextBox 82"/>
          <p:cNvSpPr txBox="1">
            <a:spLocks noChangeArrowheads="1"/>
          </p:cNvSpPr>
          <p:nvPr/>
        </p:nvSpPr>
        <p:spPr bwMode="auto">
          <a:xfrm>
            <a:off x="325438" y="2344738"/>
            <a:ext cx="555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0.6</a:t>
            </a:r>
          </a:p>
        </p:txBody>
      </p:sp>
      <p:sp>
        <p:nvSpPr>
          <p:cNvPr id="26686" name="TextBox 83"/>
          <p:cNvSpPr txBox="1">
            <a:spLocks noChangeArrowheads="1"/>
          </p:cNvSpPr>
          <p:nvPr/>
        </p:nvSpPr>
        <p:spPr bwMode="auto">
          <a:xfrm>
            <a:off x="314325" y="25908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0.5</a:t>
            </a:r>
          </a:p>
        </p:txBody>
      </p:sp>
      <p:sp>
        <p:nvSpPr>
          <p:cNvPr id="26687" name="TextBox 84"/>
          <p:cNvSpPr txBox="1">
            <a:spLocks noChangeArrowheads="1"/>
          </p:cNvSpPr>
          <p:nvPr/>
        </p:nvSpPr>
        <p:spPr bwMode="auto">
          <a:xfrm>
            <a:off x="317500" y="28448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0.4</a:t>
            </a:r>
          </a:p>
        </p:txBody>
      </p:sp>
      <p:sp>
        <p:nvSpPr>
          <p:cNvPr id="26688" name="TextBox 85"/>
          <p:cNvSpPr txBox="1">
            <a:spLocks noChangeArrowheads="1"/>
          </p:cNvSpPr>
          <p:nvPr/>
        </p:nvSpPr>
        <p:spPr bwMode="auto">
          <a:xfrm>
            <a:off x="306388" y="3098800"/>
            <a:ext cx="554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0.3</a:t>
            </a:r>
          </a:p>
        </p:txBody>
      </p:sp>
      <p:sp>
        <p:nvSpPr>
          <p:cNvPr id="26689" name="TextBox 86"/>
          <p:cNvSpPr txBox="1">
            <a:spLocks noChangeArrowheads="1"/>
          </p:cNvSpPr>
          <p:nvPr/>
        </p:nvSpPr>
        <p:spPr bwMode="auto">
          <a:xfrm>
            <a:off x="301625" y="3352800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0.2</a:t>
            </a:r>
          </a:p>
        </p:txBody>
      </p:sp>
      <p:sp>
        <p:nvSpPr>
          <p:cNvPr id="26690" name="TextBox 87"/>
          <p:cNvSpPr txBox="1">
            <a:spLocks noChangeArrowheads="1"/>
          </p:cNvSpPr>
          <p:nvPr/>
        </p:nvSpPr>
        <p:spPr bwMode="auto">
          <a:xfrm>
            <a:off x="306388" y="3606800"/>
            <a:ext cx="5540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0.1</a:t>
            </a:r>
          </a:p>
        </p:txBody>
      </p:sp>
      <p:sp>
        <p:nvSpPr>
          <p:cNvPr id="26691" name="TextBox 88"/>
          <p:cNvSpPr txBox="1">
            <a:spLocks noChangeArrowheads="1"/>
          </p:cNvSpPr>
          <p:nvPr/>
        </p:nvSpPr>
        <p:spPr bwMode="auto">
          <a:xfrm>
            <a:off x="788988" y="4089400"/>
            <a:ext cx="41925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0           26          52          78         104        130        156</a:t>
            </a:r>
          </a:p>
        </p:txBody>
      </p:sp>
      <p:sp>
        <p:nvSpPr>
          <p:cNvPr id="46" name="TextBox 45"/>
          <p:cNvSpPr txBox="1"/>
          <p:nvPr/>
        </p:nvSpPr>
        <p:spPr bwMode="auto">
          <a:xfrm>
            <a:off x="179775" y="1374775"/>
            <a:ext cx="400110" cy="2769839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  <a:cs typeface="Helvetica Neue"/>
              </a:rPr>
              <a:t>Fraction Survival</a:t>
            </a:r>
            <a:endParaRPr lang="en-US" sz="1400" b="1" dirty="0">
              <a:solidFill>
                <a:srgbClr val="FFFFFF"/>
              </a:solidFill>
              <a:latin typeface="Calibri" panose="020F0502020204030204" pitchFamily="34" charset="0"/>
              <a:cs typeface="Helvetica Neue"/>
            </a:endParaRPr>
          </a:p>
        </p:txBody>
      </p:sp>
      <p:sp>
        <p:nvSpPr>
          <p:cNvPr id="26693" name="TextBox 90"/>
          <p:cNvSpPr txBox="1">
            <a:spLocks noChangeArrowheads="1"/>
          </p:cNvSpPr>
          <p:nvPr/>
        </p:nvSpPr>
        <p:spPr bwMode="auto">
          <a:xfrm>
            <a:off x="908050" y="4351338"/>
            <a:ext cx="3629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PFS, weeks</a:t>
            </a:r>
          </a:p>
        </p:txBody>
      </p:sp>
      <p:sp>
        <p:nvSpPr>
          <p:cNvPr id="26694" name="TextBox 96"/>
          <p:cNvSpPr txBox="1">
            <a:spLocks noChangeArrowheads="1"/>
          </p:cNvSpPr>
          <p:nvPr/>
        </p:nvSpPr>
        <p:spPr bwMode="auto">
          <a:xfrm>
            <a:off x="306388" y="3859213"/>
            <a:ext cx="5540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0.0</a:t>
            </a:r>
          </a:p>
        </p:txBody>
      </p:sp>
      <p:sp>
        <p:nvSpPr>
          <p:cNvPr id="26695" name="TextBox 97"/>
          <p:cNvSpPr txBox="1">
            <a:spLocks noChangeArrowheads="1"/>
          </p:cNvSpPr>
          <p:nvPr/>
        </p:nvSpPr>
        <p:spPr bwMode="auto">
          <a:xfrm>
            <a:off x="307975" y="13303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1.0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141663" y="2362200"/>
            <a:ext cx="1703387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NovoTTF-100A System</a:t>
            </a:r>
          </a:p>
        </p:txBody>
      </p:sp>
      <p:sp>
        <p:nvSpPr>
          <p:cNvPr id="26697" name="TextBox 93"/>
          <p:cNvSpPr txBox="1">
            <a:spLocks noChangeArrowheads="1"/>
          </p:cNvSpPr>
          <p:nvPr/>
        </p:nvSpPr>
        <p:spPr bwMode="auto">
          <a:xfrm>
            <a:off x="3141663" y="2743200"/>
            <a:ext cx="1290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Chemotherapy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819400" y="2559050"/>
            <a:ext cx="334963" cy="0"/>
          </a:xfrm>
          <a:prstGeom prst="line">
            <a:avLst/>
          </a:prstGeom>
          <a:noFill/>
          <a:ln w="38100">
            <a:solidFill>
              <a:srgbClr val="FFFF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819400" y="2874963"/>
            <a:ext cx="334963" cy="0"/>
          </a:xfrm>
          <a:prstGeom prst="line">
            <a:avLst/>
          </a:prstGeom>
          <a:noFill/>
          <a:ln w="38100">
            <a:solidFill>
              <a:srgbClr val="00FF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00" name="TextBox 32"/>
          <p:cNvSpPr txBox="1">
            <a:spLocks noChangeArrowheads="1"/>
          </p:cNvSpPr>
          <p:nvPr/>
        </p:nvSpPr>
        <p:spPr bwMode="auto">
          <a:xfrm>
            <a:off x="4878388" y="4946650"/>
            <a:ext cx="426243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13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Objective radiological responses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3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NovoTTF-100A Treatment group (n = 14) 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3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Chemotherapy group (n = 7)</a:t>
            </a:r>
          </a:p>
        </p:txBody>
      </p:sp>
      <p:sp>
        <p:nvSpPr>
          <p:cNvPr id="26701" name="TextBox 31"/>
          <p:cNvSpPr txBox="1">
            <a:spLocks noChangeArrowheads="1"/>
          </p:cNvSpPr>
          <p:nvPr/>
        </p:nvSpPr>
        <p:spPr bwMode="auto">
          <a:xfrm>
            <a:off x="262760" y="6048375"/>
            <a:ext cx="754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BPC, </a:t>
            </a: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physician's choice chemotherapy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Light"/>
              <a:cs typeface="Helvetica Neue Light"/>
            </a:endParaRPr>
          </a:p>
        </p:txBody>
      </p:sp>
      <p:sp>
        <p:nvSpPr>
          <p:cNvPr id="26702" name="TextBox 6"/>
          <p:cNvSpPr txBox="1">
            <a:spLocks noChangeArrowheads="1"/>
          </p:cNvSpPr>
          <p:nvPr/>
        </p:nvSpPr>
        <p:spPr bwMode="auto">
          <a:xfrm>
            <a:off x="280861" y="6434138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  <p:sp>
        <p:nvSpPr>
          <p:cNvPr id="26703" name="Freeform 85"/>
          <p:cNvSpPr>
            <a:spLocks/>
          </p:cNvSpPr>
          <p:nvPr/>
        </p:nvSpPr>
        <p:spPr bwMode="auto">
          <a:xfrm>
            <a:off x="933450" y="1474788"/>
            <a:ext cx="1489075" cy="2535237"/>
          </a:xfrm>
          <a:custGeom>
            <a:avLst/>
            <a:gdLst>
              <a:gd name="T0" fmla="*/ 2147483647 w 1556"/>
              <a:gd name="T1" fmla="*/ 2147483647 h 2651"/>
              <a:gd name="T2" fmla="*/ 2147483647 w 1556"/>
              <a:gd name="T3" fmla="*/ 2147483647 h 2651"/>
              <a:gd name="T4" fmla="*/ 2147483647 w 1556"/>
              <a:gd name="T5" fmla="*/ 2147483647 h 2651"/>
              <a:gd name="T6" fmla="*/ 2147483647 w 1556"/>
              <a:gd name="T7" fmla="*/ 2147483647 h 2651"/>
              <a:gd name="T8" fmla="*/ 2147483647 w 1556"/>
              <a:gd name="T9" fmla="*/ 2147483647 h 2651"/>
              <a:gd name="T10" fmla="*/ 2147483647 w 1556"/>
              <a:gd name="T11" fmla="*/ 2147483647 h 2651"/>
              <a:gd name="T12" fmla="*/ 2147483647 w 1556"/>
              <a:gd name="T13" fmla="*/ 2147483647 h 2651"/>
              <a:gd name="T14" fmla="*/ 2147483647 w 1556"/>
              <a:gd name="T15" fmla="*/ 2147483647 h 2651"/>
              <a:gd name="T16" fmla="*/ 2147483647 w 1556"/>
              <a:gd name="T17" fmla="*/ 2147483647 h 2651"/>
              <a:gd name="T18" fmla="*/ 2147483647 w 1556"/>
              <a:gd name="T19" fmla="*/ 2147483647 h 2651"/>
              <a:gd name="T20" fmla="*/ 2147483647 w 1556"/>
              <a:gd name="T21" fmla="*/ 2147483647 h 2651"/>
              <a:gd name="T22" fmla="*/ 2147483647 w 1556"/>
              <a:gd name="T23" fmla="*/ 2147483647 h 2651"/>
              <a:gd name="T24" fmla="*/ 2147483647 w 1556"/>
              <a:gd name="T25" fmla="*/ 2147483647 h 2651"/>
              <a:gd name="T26" fmla="*/ 2147483647 w 1556"/>
              <a:gd name="T27" fmla="*/ 2147483647 h 2651"/>
              <a:gd name="T28" fmla="*/ 2147483647 w 1556"/>
              <a:gd name="T29" fmla="*/ 2147483647 h 2651"/>
              <a:gd name="T30" fmla="*/ 2147483647 w 1556"/>
              <a:gd name="T31" fmla="*/ 2147483647 h 2651"/>
              <a:gd name="T32" fmla="*/ 2147483647 w 1556"/>
              <a:gd name="T33" fmla="*/ 2147483647 h 2651"/>
              <a:gd name="T34" fmla="*/ 2147483647 w 1556"/>
              <a:gd name="T35" fmla="*/ 2147483647 h 2651"/>
              <a:gd name="T36" fmla="*/ 2147483647 w 1556"/>
              <a:gd name="T37" fmla="*/ 2147483647 h 2651"/>
              <a:gd name="T38" fmla="*/ 2147483647 w 1556"/>
              <a:gd name="T39" fmla="*/ 2147483647 h 2651"/>
              <a:gd name="T40" fmla="*/ 2147483647 w 1556"/>
              <a:gd name="T41" fmla="*/ 2147483647 h 2651"/>
              <a:gd name="T42" fmla="*/ 2147483647 w 1556"/>
              <a:gd name="T43" fmla="*/ 2147483647 h 2651"/>
              <a:gd name="T44" fmla="*/ 2147483647 w 1556"/>
              <a:gd name="T45" fmla="*/ 2147483647 h 2651"/>
              <a:gd name="T46" fmla="*/ 2147483647 w 1556"/>
              <a:gd name="T47" fmla="*/ 2147483647 h 2651"/>
              <a:gd name="T48" fmla="*/ 2147483647 w 1556"/>
              <a:gd name="T49" fmla="*/ 2147483647 h 2651"/>
              <a:gd name="T50" fmla="*/ 2147483647 w 1556"/>
              <a:gd name="T51" fmla="*/ 2147483647 h 2651"/>
              <a:gd name="T52" fmla="*/ 2147483647 w 1556"/>
              <a:gd name="T53" fmla="*/ 2147483647 h 2651"/>
              <a:gd name="T54" fmla="*/ 2147483647 w 1556"/>
              <a:gd name="T55" fmla="*/ 2147483647 h 2651"/>
              <a:gd name="T56" fmla="*/ 2147483647 w 1556"/>
              <a:gd name="T57" fmla="*/ 2147483647 h 2651"/>
              <a:gd name="T58" fmla="*/ 2147483647 w 1556"/>
              <a:gd name="T59" fmla="*/ 2147483647 h 2651"/>
              <a:gd name="T60" fmla="*/ 2147483647 w 1556"/>
              <a:gd name="T61" fmla="*/ 2147483647 h 2651"/>
              <a:gd name="T62" fmla="*/ 0 w 1556"/>
              <a:gd name="T63" fmla="*/ 0 h 265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556" h="2651">
                <a:moveTo>
                  <a:pt x="1556" y="2651"/>
                </a:moveTo>
                <a:lnTo>
                  <a:pt x="1556" y="2651"/>
                </a:lnTo>
                <a:lnTo>
                  <a:pt x="1556" y="2497"/>
                </a:lnTo>
                <a:lnTo>
                  <a:pt x="1169" y="2497"/>
                </a:lnTo>
                <a:lnTo>
                  <a:pt x="1169" y="2441"/>
                </a:lnTo>
                <a:lnTo>
                  <a:pt x="980" y="2441"/>
                </a:lnTo>
                <a:lnTo>
                  <a:pt x="980" y="2409"/>
                </a:lnTo>
                <a:lnTo>
                  <a:pt x="959" y="2409"/>
                </a:lnTo>
                <a:lnTo>
                  <a:pt x="959" y="2364"/>
                </a:lnTo>
                <a:lnTo>
                  <a:pt x="929" y="2364"/>
                </a:lnTo>
                <a:lnTo>
                  <a:pt x="929" y="2306"/>
                </a:lnTo>
                <a:lnTo>
                  <a:pt x="732" y="2306"/>
                </a:lnTo>
                <a:lnTo>
                  <a:pt x="732" y="2259"/>
                </a:lnTo>
                <a:lnTo>
                  <a:pt x="660" y="2259"/>
                </a:lnTo>
                <a:lnTo>
                  <a:pt x="660" y="2229"/>
                </a:lnTo>
                <a:lnTo>
                  <a:pt x="555" y="2229"/>
                </a:lnTo>
                <a:lnTo>
                  <a:pt x="555" y="2199"/>
                </a:lnTo>
                <a:lnTo>
                  <a:pt x="529" y="2199"/>
                </a:lnTo>
                <a:lnTo>
                  <a:pt x="529" y="2136"/>
                </a:lnTo>
                <a:lnTo>
                  <a:pt x="499" y="2136"/>
                </a:lnTo>
                <a:lnTo>
                  <a:pt x="499" y="2105"/>
                </a:lnTo>
                <a:lnTo>
                  <a:pt x="469" y="2105"/>
                </a:lnTo>
                <a:lnTo>
                  <a:pt x="469" y="2077"/>
                </a:lnTo>
                <a:lnTo>
                  <a:pt x="436" y="2077"/>
                </a:lnTo>
                <a:lnTo>
                  <a:pt x="436" y="2042"/>
                </a:lnTo>
                <a:lnTo>
                  <a:pt x="371" y="2042"/>
                </a:lnTo>
                <a:lnTo>
                  <a:pt x="371" y="1960"/>
                </a:lnTo>
                <a:lnTo>
                  <a:pt x="345" y="1960"/>
                </a:lnTo>
                <a:lnTo>
                  <a:pt x="345" y="1900"/>
                </a:lnTo>
                <a:lnTo>
                  <a:pt x="319" y="1900"/>
                </a:lnTo>
                <a:lnTo>
                  <a:pt x="319" y="1753"/>
                </a:lnTo>
                <a:lnTo>
                  <a:pt x="298" y="1753"/>
                </a:lnTo>
                <a:lnTo>
                  <a:pt x="298" y="1645"/>
                </a:lnTo>
                <a:lnTo>
                  <a:pt x="277" y="1645"/>
                </a:lnTo>
                <a:lnTo>
                  <a:pt x="277" y="1524"/>
                </a:lnTo>
                <a:lnTo>
                  <a:pt x="261" y="1524"/>
                </a:lnTo>
                <a:lnTo>
                  <a:pt x="261" y="1470"/>
                </a:lnTo>
                <a:lnTo>
                  <a:pt x="226" y="1470"/>
                </a:lnTo>
                <a:lnTo>
                  <a:pt x="226" y="1354"/>
                </a:lnTo>
                <a:lnTo>
                  <a:pt x="210" y="1354"/>
                </a:lnTo>
                <a:lnTo>
                  <a:pt x="210" y="1270"/>
                </a:lnTo>
                <a:lnTo>
                  <a:pt x="198" y="1270"/>
                </a:lnTo>
                <a:lnTo>
                  <a:pt x="198" y="980"/>
                </a:lnTo>
                <a:lnTo>
                  <a:pt x="182" y="980"/>
                </a:lnTo>
                <a:lnTo>
                  <a:pt x="182" y="891"/>
                </a:lnTo>
                <a:lnTo>
                  <a:pt x="168" y="891"/>
                </a:lnTo>
                <a:lnTo>
                  <a:pt x="168" y="761"/>
                </a:lnTo>
                <a:lnTo>
                  <a:pt x="144" y="761"/>
                </a:lnTo>
                <a:lnTo>
                  <a:pt x="144" y="691"/>
                </a:lnTo>
                <a:lnTo>
                  <a:pt x="128" y="691"/>
                </a:lnTo>
                <a:lnTo>
                  <a:pt x="128" y="583"/>
                </a:lnTo>
                <a:lnTo>
                  <a:pt x="102" y="583"/>
                </a:lnTo>
                <a:lnTo>
                  <a:pt x="102" y="462"/>
                </a:lnTo>
                <a:lnTo>
                  <a:pt x="84" y="462"/>
                </a:lnTo>
                <a:lnTo>
                  <a:pt x="84" y="338"/>
                </a:lnTo>
                <a:lnTo>
                  <a:pt x="72" y="338"/>
                </a:lnTo>
                <a:lnTo>
                  <a:pt x="72" y="280"/>
                </a:lnTo>
                <a:lnTo>
                  <a:pt x="56" y="280"/>
                </a:lnTo>
                <a:lnTo>
                  <a:pt x="56" y="121"/>
                </a:lnTo>
                <a:lnTo>
                  <a:pt x="35" y="121"/>
                </a:lnTo>
                <a:lnTo>
                  <a:pt x="35" y="40"/>
                </a:lnTo>
                <a:lnTo>
                  <a:pt x="14" y="40"/>
                </a:lnTo>
                <a:lnTo>
                  <a:pt x="14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00FF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4" name="Freeform 86"/>
          <p:cNvSpPr>
            <a:spLocks/>
          </p:cNvSpPr>
          <p:nvPr/>
        </p:nvSpPr>
        <p:spPr bwMode="auto">
          <a:xfrm>
            <a:off x="933450" y="1476375"/>
            <a:ext cx="3554413" cy="2405063"/>
          </a:xfrm>
          <a:custGeom>
            <a:avLst/>
            <a:gdLst>
              <a:gd name="T0" fmla="*/ 2147483647 w 3713"/>
              <a:gd name="T1" fmla="*/ 2147483647 h 2514"/>
              <a:gd name="T2" fmla="*/ 2147483647 w 3713"/>
              <a:gd name="T3" fmla="*/ 2147483647 h 2514"/>
              <a:gd name="T4" fmla="*/ 2147483647 w 3713"/>
              <a:gd name="T5" fmla="*/ 2147483647 h 2514"/>
              <a:gd name="T6" fmla="*/ 2147483647 w 3713"/>
              <a:gd name="T7" fmla="*/ 2147483647 h 2514"/>
              <a:gd name="T8" fmla="*/ 2147483647 w 3713"/>
              <a:gd name="T9" fmla="*/ 2147483647 h 2514"/>
              <a:gd name="T10" fmla="*/ 2147483647 w 3713"/>
              <a:gd name="T11" fmla="*/ 2147483647 h 2514"/>
              <a:gd name="T12" fmla="*/ 2147483647 w 3713"/>
              <a:gd name="T13" fmla="*/ 2147483647 h 2514"/>
              <a:gd name="T14" fmla="*/ 2147483647 w 3713"/>
              <a:gd name="T15" fmla="*/ 2147483647 h 2514"/>
              <a:gd name="T16" fmla="*/ 2147483647 w 3713"/>
              <a:gd name="T17" fmla="*/ 2147483647 h 2514"/>
              <a:gd name="T18" fmla="*/ 2147483647 w 3713"/>
              <a:gd name="T19" fmla="*/ 2147483647 h 2514"/>
              <a:gd name="T20" fmla="*/ 2147483647 w 3713"/>
              <a:gd name="T21" fmla="*/ 2147483647 h 2514"/>
              <a:gd name="T22" fmla="*/ 2147483647 w 3713"/>
              <a:gd name="T23" fmla="*/ 2147483647 h 2514"/>
              <a:gd name="T24" fmla="*/ 2147483647 w 3713"/>
              <a:gd name="T25" fmla="*/ 2147483647 h 2514"/>
              <a:gd name="T26" fmla="*/ 2147483647 w 3713"/>
              <a:gd name="T27" fmla="*/ 2147483647 h 2514"/>
              <a:gd name="T28" fmla="*/ 2147483647 w 3713"/>
              <a:gd name="T29" fmla="*/ 2147483647 h 2514"/>
              <a:gd name="T30" fmla="*/ 2147483647 w 3713"/>
              <a:gd name="T31" fmla="*/ 2147483647 h 2514"/>
              <a:gd name="T32" fmla="*/ 2147483647 w 3713"/>
              <a:gd name="T33" fmla="*/ 2147483647 h 2514"/>
              <a:gd name="T34" fmla="*/ 2147483647 w 3713"/>
              <a:gd name="T35" fmla="*/ 2147483647 h 2514"/>
              <a:gd name="T36" fmla="*/ 2147483647 w 3713"/>
              <a:gd name="T37" fmla="*/ 2147483647 h 2514"/>
              <a:gd name="T38" fmla="*/ 2147483647 w 3713"/>
              <a:gd name="T39" fmla="*/ 2147483647 h 2514"/>
              <a:gd name="T40" fmla="*/ 2147483647 w 3713"/>
              <a:gd name="T41" fmla="*/ 2147483647 h 2514"/>
              <a:gd name="T42" fmla="*/ 2147483647 w 3713"/>
              <a:gd name="T43" fmla="*/ 2147483647 h 2514"/>
              <a:gd name="T44" fmla="*/ 2147483647 w 3713"/>
              <a:gd name="T45" fmla="*/ 2147483647 h 2514"/>
              <a:gd name="T46" fmla="*/ 2147483647 w 3713"/>
              <a:gd name="T47" fmla="*/ 2147483647 h 2514"/>
              <a:gd name="T48" fmla="*/ 2147483647 w 3713"/>
              <a:gd name="T49" fmla="*/ 2147483647 h 2514"/>
              <a:gd name="T50" fmla="*/ 2147483647 w 3713"/>
              <a:gd name="T51" fmla="*/ 2147483647 h 2514"/>
              <a:gd name="T52" fmla="*/ 2147483647 w 3713"/>
              <a:gd name="T53" fmla="*/ 2147483647 h 2514"/>
              <a:gd name="T54" fmla="*/ 2147483647 w 3713"/>
              <a:gd name="T55" fmla="*/ 2147483647 h 2514"/>
              <a:gd name="T56" fmla="*/ 2147483647 w 3713"/>
              <a:gd name="T57" fmla="*/ 2147483647 h 2514"/>
              <a:gd name="T58" fmla="*/ 2147483647 w 3713"/>
              <a:gd name="T59" fmla="*/ 2147483647 h 2514"/>
              <a:gd name="T60" fmla="*/ 2147483647 w 3713"/>
              <a:gd name="T61" fmla="*/ 2147483647 h 2514"/>
              <a:gd name="T62" fmla="*/ 2147483647 w 3713"/>
              <a:gd name="T63" fmla="*/ 2147483647 h 2514"/>
              <a:gd name="T64" fmla="*/ 2147483647 w 3713"/>
              <a:gd name="T65" fmla="*/ 2147483647 h 2514"/>
              <a:gd name="T66" fmla="*/ 2147483647 w 3713"/>
              <a:gd name="T67" fmla="*/ 2147483647 h 2514"/>
              <a:gd name="T68" fmla="*/ 2147483647 w 3713"/>
              <a:gd name="T69" fmla="*/ 2147483647 h 2514"/>
              <a:gd name="T70" fmla="*/ 2147483647 w 3713"/>
              <a:gd name="T71" fmla="*/ 2147483647 h 2514"/>
              <a:gd name="T72" fmla="*/ 2147483647 w 3713"/>
              <a:gd name="T73" fmla="*/ 2147483647 h 2514"/>
              <a:gd name="T74" fmla="*/ 2147483647 w 3713"/>
              <a:gd name="T75" fmla="*/ 2147483647 h 2514"/>
              <a:gd name="T76" fmla="*/ 2147483647 w 3713"/>
              <a:gd name="T77" fmla="*/ 2147483647 h 2514"/>
              <a:gd name="T78" fmla="*/ 2147483647 w 3713"/>
              <a:gd name="T79" fmla="*/ 2147483647 h 2514"/>
              <a:gd name="T80" fmla="*/ 2147483647 w 3713"/>
              <a:gd name="T81" fmla="*/ 2147483647 h 2514"/>
              <a:gd name="T82" fmla="*/ 2147483647 w 3713"/>
              <a:gd name="T83" fmla="*/ 2147483647 h 2514"/>
              <a:gd name="T84" fmla="*/ 2147483647 w 3713"/>
              <a:gd name="T85" fmla="*/ 2147483647 h 2514"/>
              <a:gd name="T86" fmla="*/ 2147483647 w 3713"/>
              <a:gd name="T87" fmla="*/ 2147483647 h 2514"/>
              <a:gd name="T88" fmla="*/ 2147483647 w 3713"/>
              <a:gd name="T89" fmla="*/ 2147483647 h 2514"/>
              <a:gd name="T90" fmla="*/ 2147483647 w 3713"/>
              <a:gd name="T91" fmla="*/ 2147483647 h 2514"/>
              <a:gd name="T92" fmla="*/ 2147483647 w 3713"/>
              <a:gd name="T93" fmla="*/ 2147483647 h 2514"/>
              <a:gd name="T94" fmla="*/ 2147483647 w 3713"/>
              <a:gd name="T95" fmla="*/ 2147483647 h 2514"/>
              <a:gd name="T96" fmla="*/ 2147483647 w 3713"/>
              <a:gd name="T97" fmla="*/ 2147483647 h 2514"/>
              <a:gd name="T98" fmla="*/ 2147483647 w 3713"/>
              <a:gd name="T99" fmla="*/ 2147483647 h 2514"/>
              <a:gd name="T100" fmla="*/ 2147483647 w 3713"/>
              <a:gd name="T101" fmla="*/ 2147483647 h 2514"/>
              <a:gd name="T102" fmla="*/ 2147483647 w 3713"/>
              <a:gd name="T103" fmla="*/ 2147483647 h 2514"/>
              <a:gd name="T104" fmla="*/ 2147483647 w 3713"/>
              <a:gd name="T105" fmla="*/ 0 h 2514"/>
              <a:gd name="T106" fmla="*/ 0 w 3713"/>
              <a:gd name="T107" fmla="*/ 0 h 251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3713" h="2514">
                <a:moveTo>
                  <a:pt x="3713" y="2514"/>
                </a:moveTo>
                <a:lnTo>
                  <a:pt x="3713" y="2514"/>
                </a:lnTo>
                <a:lnTo>
                  <a:pt x="2712" y="2514"/>
                </a:lnTo>
                <a:lnTo>
                  <a:pt x="2712" y="2442"/>
                </a:lnTo>
                <a:lnTo>
                  <a:pt x="1764" y="2442"/>
                </a:lnTo>
                <a:lnTo>
                  <a:pt x="1764" y="2388"/>
                </a:lnTo>
                <a:lnTo>
                  <a:pt x="1475" y="2388"/>
                </a:lnTo>
                <a:lnTo>
                  <a:pt x="1475" y="2292"/>
                </a:lnTo>
                <a:lnTo>
                  <a:pt x="1239" y="2292"/>
                </a:lnTo>
                <a:lnTo>
                  <a:pt x="1239" y="2260"/>
                </a:lnTo>
                <a:lnTo>
                  <a:pt x="1197" y="2260"/>
                </a:lnTo>
                <a:lnTo>
                  <a:pt x="1197" y="2229"/>
                </a:lnTo>
                <a:lnTo>
                  <a:pt x="831" y="2229"/>
                </a:lnTo>
                <a:lnTo>
                  <a:pt x="831" y="2199"/>
                </a:lnTo>
                <a:lnTo>
                  <a:pt x="721" y="2199"/>
                </a:lnTo>
                <a:lnTo>
                  <a:pt x="721" y="2162"/>
                </a:lnTo>
                <a:lnTo>
                  <a:pt x="653" y="2162"/>
                </a:lnTo>
                <a:lnTo>
                  <a:pt x="653" y="2099"/>
                </a:lnTo>
                <a:lnTo>
                  <a:pt x="599" y="2099"/>
                </a:lnTo>
                <a:lnTo>
                  <a:pt x="599" y="2014"/>
                </a:lnTo>
                <a:lnTo>
                  <a:pt x="497" y="2014"/>
                </a:lnTo>
                <a:lnTo>
                  <a:pt x="497" y="1928"/>
                </a:lnTo>
                <a:lnTo>
                  <a:pt x="441" y="1928"/>
                </a:lnTo>
                <a:lnTo>
                  <a:pt x="441" y="1839"/>
                </a:lnTo>
                <a:lnTo>
                  <a:pt x="417" y="1839"/>
                </a:lnTo>
                <a:lnTo>
                  <a:pt x="417" y="1790"/>
                </a:lnTo>
                <a:lnTo>
                  <a:pt x="403" y="1790"/>
                </a:lnTo>
                <a:lnTo>
                  <a:pt x="403" y="1753"/>
                </a:lnTo>
                <a:lnTo>
                  <a:pt x="340" y="1753"/>
                </a:lnTo>
                <a:lnTo>
                  <a:pt x="340" y="1662"/>
                </a:lnTo>
                <a:lnTo>
                  <a:pt x="310" y="1662"/>
                </a:lnTo>
                <a:lnTo>
                  <a:pt x="310" y="1632"/>
                </a:lnTo>
                <a:lnTo>
                  <a:pt x="261" y="1632"/>
                </a:lnTo>
                <a:lnTo>
                  <a:pt x="261" y="1587"/>
                </a:lnTo>
                <a:lnTo>
                  <a:pt x="226" y="1587"/>
                </a:lnTo>
                <a:lnTo>
                  <a:pt x="226" y="1237"/>
                </a:lnTo>
                <a:lnTo>
                  <a:pt x="205" y="1237"/>
                </a:lnTo>
                <a:lnTo>
                  <a:pt x="205" y="1051"/>
                </a:lnTo>
                <a:lnTo>
                  <a:pt x="205" y="829"/>
                </a:lnTo>
                <a:lnTo>
                  <a:pt x="182" y="829"/>
                </a:lnTo>
                <a:lnTo>
                  <a:pt x="182" y="663"/>
                </a:lnTo>
                <a:lnTo>
                  <a:pt x="156" y="663"/>
                </a:lnTo>
                <a:lnTo>
                  <a:pt x="156" y="605"/>
                </a:lnTo>
                <a:lnTo>
                  <a:pt x="137" y="605"/>
                </a:lnTo>
                <a:lnTo>
                  <a:pt x="137" y="460"/>
                </a:lnTo>
                <a:lnTo>
                  <a:pt x="116" y="460"/>
                </a:lnTo>
                <a:lnTo>
                  <a:pt x="116" y="297"/>
                </a:lnTo>
                <a:lnTo>
                  <a:pt x="93" y="297"/>
                </a:lnTo>
                <a:lnTo>
                  <a:pt x="93" y="140"/>
                </a:lnTo>
                <a:lnTo>
                  <a:pt x="72" y="140"/>
                </a:lnTo>
                <a:lnTo>
                  <a:pt x="72" y="45"/>
                </a:lnTo>
                <a:lnTo>
                  <a:pt x="44" y="45"/>
                </a:lnTo>
                <a:lnTo>
                  <a:pt x="44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FFFF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5" name="Freeform 87"/>
          <p:cNvSpPr>
            <a:spLocks/>
          </p:cNvSpPr>
          <p:nvPr/>
        </p:nvSpPr>
        <p:spPr bwMode="auto">
          <a:xfrm>
            <a:off x="917575" y="1465263"/>
            <a:ext cx="3609975" cy="2557462"/>
          </a:xfrm>
          <a:custGeom>
            <a:avLst/>
            <a:gdLst>
              <a:gd name="T0" fmla="*/ 2147483647 w 3772"/>
              <a:gd name="T1" fmla="*/ 2147483647 h 2674"/>
              <a:gd name="T2" fmla="*/ 2147483647 w 3772"/>
              <a:gd name="T3" fmla="*/ 2147483647 h 2674"/>
              <a:gd name="T4" fmla="*/ 0 w 3772"/>
              <a:gd name="T5" fmla="*/ 2147483647 h 2674"/>
              <a:gd name="T6" fmla="*/ 0 w 3772"/>
              <a:gd name="T7" fmla="*/ 0 h 267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72" h="2674">
                <a:moveTo>
                  <a:pt x="3772" y="2674"/>
                </a:moveTo>
                <a:lnTo>
                  <a:pt x="3772" y="2674"/>
                </a:lnTo>
                <a:lnTo>
                  <a:pt x="0" y="2674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6" name="Freeform 88"/>
          <p:cNvSpPr>
            <a:spLocks/>
          </p:cNvSpPr>
          <p:nvPr/>
        </p:nvSpPr>
        <p:spPr bwMode="auto">
          <a:xfrm>
            <a:off x="4510088" y="4022725"/>
            <a:ext cx="0" cy="69850"/>
          </a:xfrm>
          <a:custGeom>
            <a:avLst/>
            <a:gdLst>
              <a:gd name="T0" fmla="*/ 0 h 72"/>
              <a:gd name="T1" fmla="*/ 0 h 72"/>
              <a:gd name="T2" fmla="*/ 2147483647 h 72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72">
                <a:moveTo>
                  <a:pt x="0" y="0"/>
                </a:moveTo>
                <a:lnTo>
                  <a:pt x="0" y="0"/>
                </a:lnTo>
                <a:lnTo>
                  <a:pt x="0" y="72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7" name="Freeform 89"/>
          <p:cNvSpPr>
            <a:spLocks/>
          </p:cNvSpPr>
          <p:nvPr/>
        </p:nvSpPr>
        <p:spPr bwMode="auto">
          <a:xfrm>
            <a:off x="919163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8" name="Freeform 90"/>
          <p:cNvSpPr>
            <a:spLocks/>
          </p:cNvSpPr>
          <p:nvPr/>
        </p:nvSpPr>
        <p:spPr bwMode="auto">
          <a:xfrm>
            <a:off x="1517650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09" name="Freeform 91"/>
          <p:cNvSpPr>
            <a:spLocks/>
          </p:cNvSpPr>
          <p:nvPr/>
        </p:nvSpPr>
        <p:spPr bwMode="auto">
          <a:xfrm>
            <a:off x="2716213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0" name="Freeform 92"/>
          <p:cNvSpPr>
            <a:spLocks/>
          </p:cNvSpPr>
          <p:nvPr/>
        </p:nvSpPr>
        <p:spPr bwMode="auto">
          <a:xfrm>
            <a:off x="2117725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1" name="Freeform 93"/>
          <p:cNvSpPr>
            <a:spLocks/>
          </p:cNvSpPr>
          <p:nvPr/>
        </p:nvSpPr>
        <p:spPr bwMode="auto">
          <a:xfrm>
            <a:off x="3314700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2" name="Freeform 94"/>
          <p:cNvSpPr>
            <a:spLocks/>
          </p:cNvSpPr>
          <p:nvPr/>
        </p:nvSpPr>
        <p:spPr bwMode="auto">
          <a:xfrm>
            <a:off x="3911600" y="4025900"/>
            <a:ext cx="0" cy="65088"/>
          </a:xfrm>
          <a:custGeom>
            <a:avLst/>
            <a:gdLst>
              <a:gd name="T0" fmla="*/ 0 h 68"/>
              <a:gd name="T1" fmla="*/ 0 h 68"/>
              <a:gd name="T2" fmla="*/ 2147483647 h 68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8">
                <a:moveTo>
                  <a:pt x="0" y="0"/>
                </a:moveTo>
                <a:lnTo>
                  <a:pt x="0" y="0"/>
                </a:lnTo>
                <a:lnTo>
                  <a:pt x="0" y="68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3" name="Freeform 95"/>
          <p:cNvSpPr>
            <a:spLocks/>
          </p:cNvSpPr>
          <p:nvPr/>
        </p:nvSpPr>
        <p:spPr bwMode="auto">
          <a:xfrm>
            <a:off x="855663" y="4024313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4" name="Freeform 96"/>
          <p:cNvSpPr>
            <a:spLocks/>
          </p:cNvSpPr>
          <p:nvPr/>
        </p:nvSpPr>
        <p:spPr bwMode="auto">
          <a:xfrm>
            <a:off x="855663" y="2241550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5" name="Freeform 97"/>
          <p:cNvSpPr>
            <a:spLocks/>
          </p:cNvSpPr>
          <p:nvPr/>
        </p:nvSpPr>
        <p:spPr bwMode="auto">
          <a:xfrm>
            <a:off x="855663" y="1731963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6" name="Freeform 98"/>
          <p:cNvSpPr>
            <a:spLocks/>
          </p:cNvSpPr>
          <p:nvPr/>
        </p:nvSpPr>
        <p:spPr bwMode="auto">
          <a:xfrm>
            <a:off x="855663" y="3260725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7" name="Freeform 99"/>
          <p:cNvSpPr>
            <a:spLocks/>
          </p:cNvSpPr>
          <p:nvPr/>
        </p:nvSpPr>
        <p:spPr bwMode="auto">
          <a:xfrm>
            <a:off x="855663" y="3514725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8" name="Freeform 100"/>
          <p:cNvSpPr>
            <a:spLocks/>
          </p:cNvSpPr>
          <p:nvPr/>
        </p:nvSpPr>
        <p:spPr bwMode="auto">
          <a:xfrm>
            <a:off x="855663" y="1477963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19" name="Freeform 101"/>
          <p:cNvSpPr>
            <a:spLocks/>
          </p:cNvSpPr>
          <p:nvPr/>
        </p:nvSpPr>
        <p:spPr bwMode="auto">
          <a:xfrm>
            <a:off x="855663" y="2751138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20" name="Freeform 102"/>
          <p:cNvSpPr>
            <a:spLocks/>
          </p:cNvSpPr>
          <p:nvPr/>
        </p:nvSpPr>
        <p:spPr bwMode="auto">
          <a:xfrm>
            <a:off x="855663" y="2495550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21" name="Freeform 103"/>
          <p:cNvSpPr>
            <a:spLocks/>
          </p:cNvSpPr>
          <p:nvPr/>
        </p:nvSpPr>
        <p:spPr bwMode="auto">
          <a:xfrm>
            <a:off x="855663" y="1987550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22" name="Freeform 104"/>
          <p:cNvSpPr>
            <a:spLocks/>
          </p:cNvSpPr>
          <p:nvPr/>
        </p:nvSpPr>
        <p:spPr bwMode="auto">
          <a:xfrm>
            <a:off x="855663" y="3768725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723" name="Freeform 105"/>
          <p:cNvSpPr>
            <a:spLocks/>
          </p:cNvSpPr>
          <p:nvPr/>
        </p:nvSpPr>
        <p:spPr bwMode="auto">
          <a:xfrm>
            <a:off x="855663" y="3005138"/>
            <a:ext cx="63500" cy="0"/>
          </a:xfrm>
          <a:custGeom>
            <a:avLst/>
            <a:gdLst>
              <a:gd name="T0" fmla="*/ 2147483647 w 67"/>
              <a:gd name="T1" fmla="*/ 2147483647 w 67"/>
              <a:gd name="T2" fmla="*/ 0 w 67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7">
                <a:moveTo>
                  <a:pt x="67" y="0"/>
                </a:moveTo>
                <a:lnTo>
                  <a:pt x="67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9763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 bwMode="auto">
          <a:xfrm>
            <a:off x="0" y="430721"/>
            <a:ext cx="91440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Overall Survival in the ITT Population</a:t>
            </a:r>
          </a:p>
        </p:txBody>
      </p:sp>
      <p:graphicFrame>
        <p:nvGraphicFramePr>
          <p:cNvPr id="31" name="Group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71834"/>
              </p:ext>
            </p:extLst>
          </p:nvPr>
        </p:nvGraphicFramePr>
        <p:xfrm>
          <a:off x="134938" y="4960938"/>
          <a:ext cx="4791073" cy="830262"/>
        </p:xfrm>
        <a:graphic>
          <a:graphicData uri="http://schemas.openxmlformats.org/drawingml/2006/table">
            <a:tbl>
              <a:tblPr/>
              <a:tblGrid>
                <a:gridCol w="800414"/>
                <a:gridCol w="469490"/>
                <a:gridCol w="391241"/>
                <a:gridCol w="459709"/>
                <a:gridCol w="445037"/>
                <a:gridCol w="445036"/>
                <a:gridCol w="445037"/>
                <a:gridCol w="445036"/>
                <a:gridCol w="445037"/>
                <a:gridCol w="445036"/>
              </a:tblGrid>
              <a:tr h="2351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At risk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36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42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48 m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662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120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63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8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BPC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117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56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T="45777" marB="4577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681926"/>
              </p:ext>
            </p:extLst>
          </p:nvPr>
        </p:nvGraphicFramePr>
        <p:xfrm>
          <a:off x="4800600" y="1619250"/>
          <a:ext cx="4038600" cy="2814639"/>
        </p:xfrm>
        <a:graphic>
          <a:graphicData uri="http://schemas.openxmlformats.org/drawingml/2006/table">
            <a:tbl>
              <a:tblPr/>
              <a:tblGrid>
                <a:gridCol w="1219200"/>
                <a:gridCol w="1447800"/>
                <a:gridCol w="182563"/>
                <a:gridCol w="1189037"/>
              </a:tblGrid>
              <a:tr h="7427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Helvetica Neue Medium"/>
                        <a:cs typeface="Helvetica Neue Medium"/>
                      </a:endParaRPr>
                    </a:p>
                  </a:txBody>
                  <a:tcPr marT="45693" marB="4569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NovoTTF-100A treatment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(n = 120)</a:t>
                      </a:r>
                    </a:p>
                  </a:txBody>
                  <a:tcPr marT="45693" marB="4569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Chemotherapy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Helvetica Neue Medium"/>
                          <a:cs typeface="Helvetica Neue Medium"/>
                        </a:rPr>
                        <a:t>(n = 117)</a:t>
                      </a:r>
                    </a:p>
                  </a:txBody>
                  <a:tcPr marT="45693" marB="45693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79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Median OS, months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6.6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6.0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79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Log-rank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P </a:t>
                      </a: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value</a:t>
                      </a:r>
                      <a:endParaRPr kumimoji="0" lang="en-US" altLang="en-US" sz="13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ea typeface="Helvetica Neue"/>
                        <a:cs typeface="Helvetica Neue"/>
                      </a:endParaRP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0.27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79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HR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(95% CI)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0.86 (0.66 – 1.12)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79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1-year survival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20%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ea typeface="Helvetica Neue"/>
                          <a:cs typeface="Helvetica Neue"/>
                        </a:rPr>
                        <a:t>20%</a:t>
                      </a:r>
                    </a:p>
                  </a:txBody>
                  <a:tcPr marT="45693" marB="4569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705" name="TextBox 82"/>
          <p:cNvSpPr txBox="1">
            <a:spLocks noChangeArrowheads="1"/>
          </p:cNvSpPr>
          <p:nvPr/>
        </p:nvSpPr>
        <p:spPr bwMode="auto">
          <a:xfrm>
            <a:off x="528638" y="1693863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0.9</a:t>
            </a:r>
          </a:p>
        </p:txBody>
      </p:sp>
      <p:sp>
        <p:nvSpPr>
          <p:cNvPr id="27706" name="TextBox 83"/>
          <p:cNvSpPr txBox="1">
            <a:spLocks noChangeArrowheads="1"/>
          </p:cNvSpPr>
          <p:nvPr/>
        </p:nvSpPr>
        <p:spPr bwMode="auto">
          <a:xfrm>
            <a:off x="528638" y="19399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0.8</a:t>
            </a:r>
          </a:p>
        </p:txBody>
      </p:sp>
      <p:sp>
        <p:nvSpPr>
          <p:cNvPr id="27707" name="TextBox 84"/>
          <p:cNvSpPr txBox="1">
            <a:spLocks noChangeArrowheads="1"/>
          </p:cNvSpPr>
          <p:nvPr/>
        </p:nvSpPr>
        <p:spPr bwMode="auto">
          <a:xfrm>
            <a:off x="528638" y="21844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0.7</a:t>
            </a:r>
          </a:p>
        </p:txBody>
      </p:sp>
      <p:sp>
        <p:nvSpPr>
          <p:cNvPr id="27708" name="TextBox 85"/>
          <p:cNvSpPr txBox="1">
            <a:spLocks noChangeArrowheads="1"/>
          </p:cNvSpPr>
          <p:nvPr/>
        </p:nvSpPr>
        <p:spPr bwMode="auto">
          <a:xfrm>
            <a:off x="528638" y="2430463"/>
            <a:ext cx="555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0.6</a:t>
            </a:r>
          </a:p>
        </p:txBody>
      </p:sp>
      <p:sp>
        <p:nvSpPr>
          <p:cNvPr id="27709" name="TextBox 86"/>
          <p:cNvSpPr txBox="1">
            <a:spLocks noChangeArrowheads="1"/>
          </p:cNvSpPr>
          <p:nvPr/>
        </p:nvSpPr>
        <p:spPr bwMode="auto">
          <a:xfrm>
            <a:off x="528638" y="26765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0.5</a:t>
            </a:r>
          </a:p>
        </p:txBody>
      </p:sp>
      <p:sp>
        <p:nvSpPr>
          <p:cNvPr id="27710" name="TextBox 87"/>
          <p:cNvSpPr txBox="1">
            <a:spLocks noChangeArrowheads="1"/>
          </p:cNvSpPr>
          <p:nvPr/>
        </p:nvSpPr>
        <p:spPr bwMode="auto">
          <a:xfrm>
            <a:off x="528638" y="29210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0.4</a:t>
            </a:r>
          </a:p>
        </p:txBody>
      </p:sp>
      <p:sp>
        <p:nvSpPr>
          <p:cNvPr id="27711" name="TextBox 88"/>
          <p:cNvSpPr txBox="1">
            <a:spLocks noChangeArrowheads="1"/>
          </p:cNvSpPr>
          <p:nvPr/>
        </p:nvSpPr>
        <p:spPr bwMode="auto">
          <a:xfrm>
            <a:off x="528638" y="3167063"/>
            <a:ext cx="555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0.3</a:t>
            </a:r>
          </a:p>
        </p:txBody>
      </p:sp>
      <p:sp>
        <p:nvSpPr>
          <p:cNvPr id="27712" name="TextBox 89"/>
          <p:cNvSpPr txBox="1">
            <a:spLocks noChangeArrowheads="1"/>
          </p:cNvSpPr>
          <p:nvPr/>
        </p:nvSpPr>
        <p:spPr bwMode="auto">
          <a:xfrm>
            <a:off x="528638" y="3413125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0.2</a:t>
            </a:r>
          </a:p>
        </p:txBody>
      </p:sp>
      <p:sp>
        <p:nvSpPr>
          <p:cNvPr id="27713" name="TextBox 90"/>
          <p:cNvSpPr txBox="1">
            <a:spLocks noChangeArrowheads="1"/>
          </p:cNvSpPr>
          <p:nvPr/>
        </p:nvSpPr>
        <p:spPr bwMode="auto">
          <a:xfrm>
            <a:off x="528638" y="36576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0.1</a:t>
            </a:r>
          </a:p>
        </p:txBody>
      </p:sp>
      <p:sp>
        <p:nvSpPr>
          <p:cNvPr id="27714" name="TextBox 91"/>
          <p:cNvSpPr txBox="1">
            <a:spLocks noChangeArrowheads="1"/>
          </p:cNvSpPr>
          <p:nvPr/>
        </p:nvSpPr>
        <p:spPr bwMode="auto">
          <a:xfrm>
            <a:off x="995363" y="4132263"/>
            <a:ext cx="3957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0        6       12      18       24       30     36      42      48</a:t>
            </a:r>
          </a:p>
        </p:txBody>
      </p:sp>
      <p:sp>
        <p:nvSpPr>
          <p:cNvPr id="46" name="TextBox 45"/>
          <p:cNvSpPr txBox="1"/>
          <p:nvPr/>
        </p:nvSpPr>
        <p:spPr bwMode="auto">
          <a:xfrm>
            <a:off x="376238" y="1576161"/>
            <a:ext cx="384721" cy="2750446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US" sz="1300" b="1" dirty="0">
                <a:solidFill>
                  <a:srgbClr val="FFFFFF"/>
                </a:solidFill>
                <a:latin typeface="Calibri" panose="020F0502020204030204" pitchFamily="34" charset="0"/>
                <a:cs typeface="Helvetica Neue"/>
              </a:rPr>
              <a:t>Fraction Overall Survival</a:t>
            </a:r>
          </a:p>
        </p:txBody>
      </p:sp>
      <p:sp>
        <p:nvSpPr>
          <p:cNvPr id="27716" name="TextBox 93"/>
          <p:cNvSpPr txBox="1">
            <a:spLocks noChangeArrowheads="1"/>
          </p:cNvSpPr>
          <p:nvPr/>
        </p:nvSpPr>
        <p:spPr bwMode="auto">
          <a:xfrm>
            <a:off x="1112838" y="4452938"/>
            <a:ext cx="34940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3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Overall Survival, months</a:t>
            </a:r>
          </a:p>
        </p:txBody>
      </p:sp>
      <p:sp>
        <p:nvSpPr>
          <p:cNvPr id="27717" name="TextBox 96"/>
          <p:cNvSpPr txBox="1">
            <a:spLocks noChangeArrowheads="1"/>
          </p:cNvSpPr>
          <p:nvPr/>
        </p:nvSpPr>
        <p:spPr bwMode="auto">
          <a:xfrm>
            <a:off x="528638" y="3903663"/>
            <a:ext cx="55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0.0</a:t>
            </a:r>
          </a:p>
        </p:txBody>
      </p:sp>
      <p:sp>
        <p:nvSpPr>
          <p:cNvPr id="27718" name="TextBox 97"/>
          <p:cNvSpPr txBox="1">
            <a:spLocks noChangeArrowheads="1"/>
          </p:cNvSpPr>
          <p:nvPr/>
        </p:nvSpPr>
        <p:spPr bwMode="auto">
          <a:xfrm>
            <a:off x="528638" y="1447800"/>
            <a:ext cx="555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1.0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693988" y="1476375"/>
            <a:ext cx="2030412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cs typeface="Arial" pitchFamily="34" charset="0"/>
              </a:rPr>
              <a:t>NovoTTF-100A Treatment</a:t>
            </a:r>
          </a:p>
        </p:txBody>
      </p:sp>
      <p:sp>
        <p:nvSpPr>
          <p:cNvPr id="27720" name="TextBox 38"/>
          <p:cNvSpPr txBox="1">
            <a:spLocks noChangeArrowheads="1"/>
          </p:cNvSpPr>
          <p:nvPr/>
        </p:nvSpPr>
        <p:spPr bwMode="auto">
          <a:xfrm>
            <a:off x="2701925" y="1857375"/>
            <a:ext cx="16827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Chemotherapy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2282825" y="1682750"/>
            <a:ext cx="436563" cy="0"/>
          </a:xfrm>
          <a:prstGeom prst="line">
            <a:avLst/>
          </a:prstGeom>
          <a:ln w="19050">
            <a:solidFill>
              <a:srgbClr val="FFFF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>
            <a:off x="2282825" y="1989138"/>
            <a:ext cx="436563" cy="0"/>
          </a:xfrm>
          <a:prstGeom prst="line">
            <a:avLst/>
          </a:prstGeom>
          <a:ln w="19050">
            <a:solidFill>
              <a:srgbClr val="00FF00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23" name="TextBox 6"/>
          <p:cNvSpPr txBox="1">
            <a:spLocks noChangeArrowheads="1"/>
          </p:cNvSpPr>
          <p:nvPr/>
        </p:nvSpPr>
        <p:spPr bwMode="auto">
          <a:xfrm>
            <a:off x="280861" y="6434138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Stupp R, et al. </a:t>
            </a:r>
            <a:r>
              <a:rPr lang="en-US" altLang="en-US" sz="1200" b="1" i="1" smtClean="0">
                <a:solidFill>
                  <a:srgbClr val="FFFFFF"/>
                </a:solidFill>
                <a:latin typeface="Calibri" panose="020F0502020204030204" pitchFamily="34" charset="0"/>
              </a:rPr>
              <a:t>Eur J Cancer</a:t>
            </a: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  <p:sp>
        <p:nvSpPr>
          <p:cNvPr id="27724" name="Freeform 101"/>
          <p:cNvSpPr>
            <a:spLocks/>
          </p:cNvSpPr>
          <p:nvPr/>
        </p:nvSpPr>
        <p:spPr bwMode="auto">
          <a:xfrm>
            <a:off x="1135063" y="1616075"/>
            <a:ext cx="2654300" cy="2439988"/>
          </a:xfrm>
          <a:custGeom>
            <a:avLst/>
            <a:gdLst>
              <a:gd name="T0" fmla="*/ 0 w 2779"/>
              <a:gd name="T1" fmla="*/ 0 h 2543"/>
              <a:gd name="T2" fmla="*/ 2147483647 w 2779"/>
              <a:gd name="T3" fmla="*/ 2147483647 h 2543"/>
              <a:gd name="T4" fmla="*/ 2147483647 w 2779"/>
              <a:gd name="T5" fmla="*/ 2147483647 h 2543"/>
              <a:gd name="T6" fmla="*/ 2147483647 w 2779"/>
              <a:gd name="T7" fmla="*/ 2147483647 h 2543"/>
              <a:gd name="T8" fmla="*/ 2147483647 w 2779"/>
              <a:gd name="T9" fmla="*/ 2147483647 h 2543"/>
              <a:gd name="T10" fmla="*/ 2147483647 w 2779"/>
              <a:gd name="T11" fmla="*/ 2147483647 h 2543"/>
              <a:gd name="T12" fmla="*/ 2147483647 w 2779"/>
              <a:gd name="T13" fmla="*/ 2147483647 h 2543"/>
              <a:gd name="T14" fmla="*/ 2147483647 w 2779"/>
              <a:gd name="T15" fmla="*/ 2147483647 h 2543"/>
              <a:gd name="T16" fmla="*/ 2147483647 w 2779"/>
              <a:gd name="T17" fmla="*/ 2147483647 h 2543"/>
              <a:gd name="T18" fmla="*/ 2147483647 w 2779"/>
              <a:gd name="T19" fmla="*/ 2147483647 h 2543"/>
              <a:gd name="T20" fmla="*/ 2147483647 w 2779"/>
              <a:gd name="T21" fmla="*/ 2147483647 h 2543"/>
              <a:gd name="T22" fmla="*/ 2147483647 w 2779"/>
              <a:gd name="T23" fmla="*/ 2147483647 h 2543"/>
              <a:gd name="T24" fmla="*/ 2147483647 w 2779"/>
              <a:gd name="T25" fmla="*/ 2147483647 h 2543"/>
              <a:gd name="T26" fmla="*/ 2147483647 w 2779"/>
              <a:gd name="T27" fmla="*/ 2147483647 h 2543"/>
              <a:gd name="T28" fmla="*/ 2147483647 w 2779"/>
              <a:gd name="T29" fmla="*/ 2147483647 h 2543"/>
              <a:gd name="T30" fmla="*/ 2147483647 w 2779"/>
              <a:gd name="T31" fmla="*/ 2147483647 h 2543"/>
              <a:gd name="T32" fmla="*/ 2147483647 w 2779"/>
              <a:gd name="T33" fmla="*/ 2147483647 h 2543"/>
              <a:gd name="T34" fmla="*/ 2147483647 w 2779"/>
              <a:gd name="T35" fmla="*/ 2147483647 h 2543"/>
              <a:gd name="T36" fmla="*/ 2147483647 w 2779"/>
              <a:gd name="T37" fmla="*/ 2147483647 h 2543"/>
              <a:gd name="T38" fmla="*/ 2147483647 w 2779"/>
              <a:gd name="T39" fmla="*/ 2147483647 h 2543"/>
              <a:gd name="T40" fmla="*/ 2147483647 w 2779"/>
              <a:gd name="T41" fmla="*/ 2147483647 h 2543"/>
              <a:gd name="T42" fmla="*/ 2147483647 w 2779"/>
              <a:gd name="T43" fmla="*/ 2147483647 h 2543"/>
              <a:gd name="T44" fmla="*/ 2147483647 w 2779"/>
              <a:gd name="T45" fmla="*/ 2147483647 h 2543"/>
              <a:gd name="T46" fmla="*/ 2147483647 w 2779"/>
              <a:gd name="T47" fmla="*/ 2147483647 h 2543"/>
              <a:gd name="T48" fmla="*/ 2147483647 w 2779"/>
              <a:gd name="T49" fmla="*/ 2147483647 h 2543"/>
              <a:gd name="T50" fmla="*/ 2147483647 w 2779"/>
              <a:gd name="T51" fmla="*/ 2147483647 h 2543"/>
              <a:gd name="T52" fmla="*/ 2147483647 w 2779"/>
              <a:gd name="T53" fmla="*/ 2147483647 h 2543"/>
              <a:gd name="T54" fmla="*/ 2147483647 w 2779"/>
              <a:gd name="T55" fmla="*/ 2147483647 h 2543"/>
              <a:gd name="T56" fmla="*/ 2147483647 w 2779"/>
              <a:gd name="T57" fmla="*/ 2147483647 h 2543"/>
              <a:gd name="T58" fmla="*/ 2147483647 w 2779"/>
              <a:gd name="T59" fmla="*/ 2147483647 h 2543"/>
              <a:gd name="T60" fmla="*/ 2147483647 w 2779"/>
              <a:gd name="T61" fmla="*/ 2147483647 h 2543"/>
              <a:gd name="T62" fmla="*/ 2147483647 w 2779"/>
              <a:gd name="T63" fmla="*/ 2147483647 h 2543"/>
              <a:gd name="T64" fmla="*/ 2147483647 w 2779"/>
              <a:gd name="T65" fmla="*/ 2147483647 h 2543"/>
              <a:gd name="T66" fmla="*/ 2147483647 w 2779"/>
              <a:gd name="T67" fmla="*/ 2147483647 h 2543"/>
              <a:gd name="T68" fmla="*/ 2147483647 w 2779"/>
              <a:gd name="T69" fmla="*/ 2147483647 h 2543"/>
              <a:gd name="T70" fmla="*/ 2147483647 w 2779"/>
              <a:gd name="T71" fmla="*/ 2147483647 h 2543"/>
              <a:gd name="T72" fmla="*/ 2147483647 w 2779"/>
              <a:gd name="T73" fmla="*/ 2147483647 h 2543"/>
              <a:gd name="T74" fmla="*/ 2147483647 w 2779"/>
              <a:gd name="T75" fmla="*/ 2147483647 h 2543"/>
              <a:gd name="T76" fmla="*/ 2147483647 w 2779"/>
              <a:gd name="T77" fmla="*/ 2147483647 h 2543"/>
              <a:gd name="T78" fmla="*/ 2147483647 w 2779"/>
              <a:gd name="T79" fmla="*/ 2147483647 h 2543"/>
              <a:gd name="T80" fmla="*/ 2147483647 w 2779"/>
              <a:gd name="T81" fmla="*/ 2147483647 h 2543"/>
              <a:gd name="T82" fmla="*/ 2147483647 w 2779"/>
              <a:gd name="T83" fmla="*/ 2147483647 h 2543"/>
              <a:gd name="T84" fmla="*/ 2147483647 w 2779"/>
              <a:gd name="T85" fmla="*/ 2147483647 h 2543"/>
              <a:gd name="T86" fmla="*/ 2147483647 w 2779"/>
              <a:gd name="T87" fmla="*/ 2147483647 h 2543"/>
              <a:gd name="T88" fmla="*/ 2147483647 w 2779"/>
              <a:gd name="T89" fmla="*/ 2147483647 h 2543"/>
              <a:gd name="T90" fmla="*/ 2147483647 w 2779"/>
              <a:gd name="T91" fmla="*/ 2147483647 h 2543"/>
              <a:gd name="T92" fmla="*/ 2147483647 w 2779"/>
              <a:gd name="T93" fmla="*/ 2147483647 h 254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779" h="2543">
                <a:moveTo>
                  <a:pt x="0" y="0"/>
                </a:moveTo>
                <a:lnTo>
                  <a:pt x="0" y="0"/>
                </a:lnTo>
                <a:lnTo>
                  <a:pt x="51" y="0"/>
                </a:lnTo>
                <a:lnTo>
                  <a:pt x="51" y="35"/>
                </a:lnTo>
                <a:lnTo>
                  <a:pt x="86" y="35"/>
                </a:lnTo>
                <a:lnTo>
                  <a:pt x="86" y="126"/>
                </a:lnTo>
                <a:lnTo>
                  <a:pt x="119" y="126"/>
                </a:lnTo>
                <a:lnTo>
                  <a:pt x="119" y="208"/>
                </a:lnTo>
                <a:lnTo>
                  <a:pt x="138" y="208"/>
                </a:lnTo>
                <a:lnTo>
                  <a:pt x="138" y="285"/>
                </a:lnTo>
                <a:lnTo>
                  <a:pt x="159" y="285"/>
                </a:lnTo>
                <a:lnTo>
                  <a:pt x="159" y="320"/>
                </a:lnTo>
                <a:lnTo>
                  <a:pt x="180" y="320"/>
                </a:lnTo>
                <a:lnTo>
                  <a:pt x="180" y="407"/>
                </a:lnTo>
                <a:lnTo>
                  <a:pt x="198" y="407"/>
                </a:lnTo>
                <a:lnTo>
                  <a:pt x="198" y="594"/>
                </a:lnTo>
                <a:lnTo>
                  <a:pt x="224" y="594"/>
                </a:lnTo>
                <a:lnTo>
                  <a:pt x="224" y="766"/>
                </a:lnTo>
                <a:lnTo>
                  <a:pt x="245" y="766"/>
                </a:lnTo>
                <a:lnTo>
                  <a:pt x="245" y="881"/>
                </a:lnTo>
                <a:lnTo>
                  <a:pt x="297" y="881"/>
                </a:lnTo>
                <a:lnTo>
                  <a:pt x="297" y="946"/>
                </a:lnTo>
                <a:lnTo>
                  <a:pt x="322" y="946"/>
                </a:lnTo>
                <a:lnTo>
                  <a:pt x="322" y="977"/>
                </a:lnTo>
                <a:lnTo>
                  <a:pt x="355" y="977"/>
                </a:lnTo>
                <a:lnTo>
                  <a:pt x="355" y="1054"/>
                </a:lnTo>
                <a:lnTo>
                  <a:pt x="383" y="1054"/>
                </a:lnTo>
                <a:lnTo>
                  <a:pt x="383" y="1194"/>
                </a:lnTo>
                <a:lnTo>
                  <a:pt x="413" y="1194"/>
                </a:lnTo>
                <a:lnTo>
                  <a:pt x="413" y="1238"/>
                </a:lnTo>
                <a:lnTo>
                  <a:pt x="437" y="1238"/>
                </a:lnTo>
                <a:lnTo>
                  <a:pt x="437" y="1308"/>
                </a:lnTo>
                <a:lnTo>
                  <a:pt x="462" y="1308"/>
                </a:lnTo>
                <a:lnTo>
                  <a:pt x="462" y="1357"/>
                </a:lnTo>
                <a:lnTo>
                  <a:pt x="493" y="1357"/>
                </a:lnTo>
                <a:lnTo>
                  <a:pt x="493" y="1406"/>
                </a:lnTo>
                <a:lnTo>
                  <a:pt x="493" y="1460"/>
                </a:lnTo>
                <a:lnTo>
                  <a:pt x="525" y="1460"/>
                </a:lnTo>
                <a:lnTo>
                  <a:pt x="525" y="1532"/>
                </a:lnTo>
                <a:lnTo>
                  <a:pt x="544" y="1532"/>
                </a:lnTo>
                <a:lnTo>
                  <a:pt x="544" y="1605"/>
                </a:lnTo>
                <a:lnTo>
                  <a:pt x="605" y="1605"/>
                </a:lnTo>
                <a:lnTo>
                  <a:pt x="605" y="1668"/>
                </a:lnTo>
                <a:lnTo>
                  <a:pt x="623" y="1668"/>
                </a:lnTo>
                <a:lnTo>
                  <a:pt x="623" y="1738"/>
                </a:lnTo>
                <a:lnTo>
                  <a:pt x="654" y="1738"/>
                </a:lnTo>
                <a:lnTo>
                  <a:pt x="654" y="1785"/>
                </a:lnTo>
                <a:lnTo>
                  <a:pt x="708" y="1785"/>
                </a:lnTo>
                <a:lnTo>
                  <a:pt x="708" y="1841"/>
                </a:lnTo>
                <a:lnTo>
                  <a:pt x="745" y="1841"/>
                </a:lnTo>
                <a:lnTo>
                  <a:pt x="745" y="1869"/>
                </a:lnTo>
                <a:lnTo>
                  <a:pt x="780" y="1869"/>
                </a:lnTo>
                <a:lnTo>
                  <a:pt x="780" y="1915"/>
                </a:lnTo>
                <a:lnTo>
                  <a:pt x="822" y="1915"/>
                </a:lnTo>
                <a:lnTo>
                  <a:pt x="822" y="1964"/>
                </a:lnTo>
                <a:lnTo>
                  <a:pt x="862" y="1964"/>
                </a:lnTo>
                <a:lnTo>
                  <a:pt x="862" y="2009"/>
                </a:lnTo>
                <a:lnTo>
                  <a:pt x="904" y="2009"/>
                </a:lnTo>
                <a:lnTo>
                  <a:pt x="904" y="2039"/>
                </a:lnTo>
                <a:lnTo>
                  <a:pt x="1002" y="2039"/>
                </a:lnTo>
                <a:lnTo>
                  <a:pt x="1002" y="2058"/>
                </a:lnTo>
                <a:lnTo>
                  <a:pt x="1074" y="2058"/>
                </a:lnTo>
                <a:lnTo>
                  <a:pt x="1074" y="2079"/>
                </a:lnTo>
                <a:lnTo>
                  <a:pt x="1102" y="2079"/>
                </a:lnTo>
                <a:lnTo>
                  <a:pt x="1102" y="2109"/>
                </a:lnTo>
                <a:lnTo>
                  <a:pt x="1130" y="2109"/>
                </a:lnTo>
                <a:lnTo>
                  <a:pt x="1130" y="2128"/>
                </a:lnTo>
                <a:lnTo>
                  <a:pt x="1200" y="2128"/>
                </a:lnTo>
                <a:lnTo>
                  <a:pt x="1200" y="2151"/>
                </a:lnTo>
                <a:lnTo>
                  <a:pt x="1280" y="2151"/>
                </a:lnTo>
                <a:lnTo>
                  <a:pt x="1280" y="2179"/>
                </a:lnTo>
                <a:lnTo>
                  <a:pt x="1329" y="2179"/>
                </a:lnTo>
                <a:lnTo>
                  <a:pt x="1329" y="2245"/>
                </a:lnTo>
                <a:lnTo>
                  <a:pt x="1537" y="2245"/>
                </a:lnTo>
                <a:lnTo>
                  <a:pt x="1537" y="2263"/>
                </a:lnTo>
                <a:lnTo>
                  <a:pt x="1569" y="2263"/>
                </a:lnTo>
                <a:lnTo>
                  <a:pt x="1569" y="2296"/>
                </a:lnTo>
                <a:lnTo>
                  <a:pt x="1623" y="2296"/>
                </a:lnTo>
                <a:lnTo>
                  <a:pt x="1623" y="2322"/>
                </a:lnTo>
                <a:lnTo>
                  <a:pt x="1747" y="2322"/>
                </a:lnTo>
                <a:lnTo>
                  <a:pt x="1747" y="2343"/>
                </a:lnTo>
                <a:lnTo>
                  <a:pt x="1793" y="2343"/>
                </a:lnTo>
                <a:lnTo>
                  <a:pt x="1793" y="2389"/>
                </a:lnTo>
                <a:lnTo>
                  <a:pt x="1833" y="2389"/>
                </a:lnTo>
                <a:lnTo>
                  <a:pt x="1833" y="2410"/>
                </a:lnTo>
                <a:lnTo>
                  <a:pt x="1892" y="2410"/>
                </a:lnTo>
                <a:lnTo>
                  <a:pt x="1892" y="2434"/>
                </a:lnTo>
                <a:lnTo>
                  <a:pt x="1938" y="2434"/>
                </a:lnTo>
                <a:lnTo>
                  <a:pt x="1938" y="2459"/>
                </a:lnTo>
                <a:lnTo>
                  <a:pt x="1997" y="2459"/>
                </a:lnTo>
                <a:lnTo>
                  <a:pt x="1997" y="2483"/>
                </a:lnTo>
                <a:lnTo>
                  <a:pt x="2541" y="2483"/>
                </a:lnTo>
                <a:lnTo>
                  <a:pt x="2541" y="2518"/>
                </a:lnTo>
                <a:lnTo>
                  <a:pt x="2779" y="2518"/>
                </a:lnTo>
                <a:lnTo>
                  <a:pt x="2779" y="2543"/>
                </a:lnTo>
              </a:path>
            </a:pathLst>
          </a:custGeom>
          <a:noFill/>
          <a:ln w="19050" cap="flat">
            <a:solidFill>
              <a:srgbClr val="00FF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5" name="Freeform 102"/>
          <p:cNvSpPr>
            <a:spLocks/>
          </p:cNvSpPr>
          <p:nvPr/>
        </p:nvSpPr>
        <p:spPr bwMode="auto">
          <a:xfrm>
            <a:off x="1138238" y="1595438"/>
            <a:ext cx="3486150" cy="2297112"/>
          </a:xfrm>
          <a:custGeom>
            <a:avLst/>
            <a:gdLst>
              <a:gd name="T0" fmla="*/ 2147483647 w 3650"/>
              <a:gd name="T1" fmla="*/ 2147483647 h 2394"/>
              <a:gd name="T2" fmla="*/ 2147483647 w 3650"/>
              <a:gd name="T3" fmla="*/ 2147483647 h 2394"/>
              <a:gd name="T4" fmla="*/ 2147483647 w 3650"/>
              <a:gd name="T5" fmla="*/ 2147483647 h 2394"/>
              <a:gd name="T6" fmla="*/ 2147483647 w 3650"/>
              <a:gd name="T7" fmla="*/ 2147483647 h 2394"/>
              <a:gd name="T8" fmla="*/ 2147483647 w 3650"/>
              <a:gd name="T9" fmla="*/ 2147483647 h 2394"/>
              <a:gd name="T10" fmla="*/ 2147483647 w 3650"/>
              <a:gd name="T11" fmla="*/ 2147483647 h 2394"/>
              <a:gd name="T12" fmla="*/ 2147483647 w 3650"/>
              <a:gd name="T13" fmla="*/ 2147483647 h 2394"/>
              <a:gd name="T14" fmla="*/ 2147483647 w 3650"/>
              <a:gd name="T15" fmla="*/ 2147483647 h 2394"/>
              <a:gd name="T16" fmla="*/ 2147483647 w 3650"/>
              <a:gd name="T17" fmla="*/ 2147483647 h 2394"/>
              <a:gd name="T18" fmla="*/ 2147483647 w 3650"/>
              <a:gd name="T19" fmla="*/ 2147483647 h 2394"/>
              <a:gd name="T20" fmla="*/ 2147483647 w 3650"/>
              <a:gd name="T21" fmla="*/ 2147483647 h 2394"/>
              <a:gd name="T22" fmla="*/ 2147483647 w 3650"/>
              <a:gd name="T23" fmla="*/ 2147483647 h 2394"/>
              <a:gd name="T24" fmla="*/ 2147483647 w 3650"/>
              <a:gd name="T25" fmla="*/ 2147483647 h 2394"/>
              <a:gd name="T26" fmla="*/ 2147483647 w 3650"/>
              <a:gd name="T27" fmla="*/ 2147483647 h 2394"/>
              <a:gd name="T28" fmla="*/ 2147483647 w 3650"/>
              <a:gd name="T29" fmla="*/ 2147483647 h 2394"/>
              <a:gd name="T30" fmla="*/ 2147483647 w 3650"/>
              <a:gd name="T31" fmla="*/ 2147483647 h 2394"/>
              <a:gd name="T32" fmla="*/ 2147483647 w 3650"/>
              <a:gd name="T33" fmla="*/ 2147483647 h 2394"/>
              <a:gd name="T34" fmla="*/ 2147483647 w 3650"/>
              <a:gd name="T35" fmla="*/ 2147483647 h 2394"/>
              <a:gd name="T36" fmla="*/ 2147483647 w 3650"/>
              <a:gd name="T37" fmla="*/ 2147483647 h 2394"/>
              <a:gd name="T38" fmla="*/ 2147483647 w 3650"/>
              <a:gd name="T39" fmla="*/ 2147483647 h 2394"/>
              <a:gd name="T40" fmla="*/ 2147483647 w 3650"/>
              <a:gd name="T41" fmla="*/ 2147483647 h 2394"/>
              <a:gd name="T42" fmla="*/ 2147483647 w 3650"/>
              <a:gd name="T43" fmla="*/ 2147483647 h 2394"/>
              <a:gd name="T44" fmla="*/ 2147483647 w 3650"/>
              <a:gd name="T45" fmla="*/ 2147483647 h 2394"/>
              <a:gd name="T46" fmla="*/ 2147483647 w 3650"/>
              <a:gd name="T47" fmla="*/ 2147483647 h 2394"/>
              <a:gd name="T48" fmla="*/ 2147483647 w 3650"/>
              <a:gd name="T49" fmla="*/ 2147483647 h 2394"/>
              <a:gd name="T50" fmla="*/ 2147483647 w 3650"/>
              <a:gd name="T51" fmla="*/ 2147483647 h 2394"/>
              <a:gd name="T52" fmla="*/ 2147483647 w 3650"/>
              <a:gd name="T53" fmla="*/ 2147483647 h 2394"/>
              <a:gd name="T54" fmla="*/ 2147483647 w 3650"/>
              <a:gd name="T55" fmla="*/ 2147483647 h 2394"/>
              <a:gd name="T56" fmla="*/ 2147483647 w 3650"/>
              <a:gd name="T57" fmla="*/ 2147483647 h 2394"/>
              <a:gd name="T58" fmla="*/ 2147483647 w 3650"/>
              <a:gd name="T59" fmla="*/ 2147483647 h 2394"/>
              <a:gd name="T60" fmla="*/ 2147483647 w 3650"/>
              <a:gd name="T61" fmla="*/ 2147483647 h 2394"/>
              <a:gd name="T62" fmla="*/ 2147483647 w 3650"/>
              <a:gd name="T63" fmla="*/ 2147483647 h 2394"/>
              <a:gd name="T64" fmla="*/ 2147483647 w 3650"/>
              <a:gd name="T65" fmla="*/ 2147483647 h 2394"/>
              <a:gd name="T66" fmla="*/ 2147483647 w 3650"/>
              <a:gd name="T67" fmla="*/ 2147483647 h 2394"/>
              <a:gd name="T68" fmla="*/ 2147483647 w 3650"/>
              <a:gd name="T69" fmla="*/ 2147483647 h 2394"/>
              <a:gd name="T70" fmla="*/ 2147483647 w 3650"/>
              <a:gd name="T71" fmla="*/ 2147483647 h 2394"/>
              <a:gd name="T72" fmla="*/ 2147483647 w 3650"/>
              <a:gd name="T73" fmla="*/ 0 h 239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650" h="2394">
                <a:moveTo>
                  <a:pt x="3650" y="2394"/>
                </a:moveTo>
                <a:lnTo>
                  <a:pt x="3650" y="2394"/>
                </a:lnTo>
                <a:lnTo>
                  <a:pt x="1911" y="2394"/>
                </a:lnTo>
                <a:lnTo>
                  <a:pt x="1911" y="2364"/>
                </a:lnTo>
                <a:lnTo>
                  <a:pt x="1819" y="2364"/>
                </a:lnTo>
                <a:lnTo>
                  <a:pt x="1819" y="2343"/>
                </a:lnTo>
                <a:lnTo>
                  <a:pt x="1768" y="2343"/>
                </a:lnTo>
                <a:lnTo>
                  <a:pt x="1768" y="2322"/>
                </a:lnTo>
                <a:lnTo>
                  <a:pt x="1567" y="2322"/>
                </a:lnTo>
                <a:lnTo>
                  <a:pt x="1567" y="2284"/>
                </a:lnTo>
                <a:lnTo>
                  <a:pt x="1535" y="2284"/>
                </a:lnTo>
                <a:lnTo>
                  <a:pt x="1535" y="2266"/>
                </a:lnTo>
                <a:lnTo>
                  <a:pt x="1422" y="2266"/>
                </a:lnTo>
                <a:lnTo>
                  <a:pt x="1422" y="2235"/>
                </a:lnTo>
                <a:lnTo>
                  <a:pt x="1296" y="2235"/>
                </a:lnTo>
                <a:lnTo>
                  <a:pt x="1296" y="2198"/>
                </a:lnTo>
                <a:lnTo>
                  <a:pt x="1240" y="2198"/>
                </a:lnTo>
                <a:lnTo>
                  <a:pt x="1240" y="2149"/>
                </a:lnTo>
                <a:lnTo>
                  <a:pt x="1128" y="2149"/>
                </a:lnTo>
                <a:lnTo>
                  <a:pt x="1128" y="2107"/>
                </a:lnTo>
                <a:lnTo>
                  <a:pt x="988" y="2107"/>
                </a:lnTo>
                <a:lnTo>
                  <a:pt x="988" y="2069"/>
                </a:lnTo>
                <a:lnTo>
                  <a:pt x="920" y="2069"/>
                </a:lnTo>
                <a:lnTo>
                  <a:pt x="920" y="2032"/>
                </a:lnTo>
                <a:lnTo>
                  <a:pt x="860" y="2032"/>
                </a:lnTo>
                <a:lnTo>
                  <a:pt x="860" y="1971"/>
                </a:lnTo>
                <a:lnTo>
                  <a:pt x="825" y="1971"/>
                </a:lnTo>
                <a:lnTo>
                  <a:pt x="825" y="1911"/>
                </a:lnTo>
                <a:lnTo>
                  <a:pt x="757" y="1911"/>
                </a:lnTo>
                <a:lnTo>
                  <a:pt x="757" y="1848"/>
                </a:lnTo>
                <a:lnTo>
                  <a:pt x="731" y="1848"/>
                </a:lnTo>
                <a:lnTo>
                  <a:pt x="731" y="1773"/>
                </a:lnTo>
                <a:lnTo>
                  <a:pt x="699" y="1773"/>
                </a:lnTo>
                <a:lnTo>
                  <a:pt x="699" y="1705"/>
                </a:lnTo>
                <a:lnTo>
                  <a:pt x="640" y="1705"/>
                </a:lnTo>
                <a:lnTo>
                  <a:pt x="640" y="1637"/>
                </a:lnTo>
                <a:lnTo>
                  <a:pt x="612" y="1637"/>
                </a:lnTo>
                <a:lnTo>
                  <a:pt x="612" y="1588"/>
                </a:lnTo>
                <a:lnTo>
                  <a:pt x="577" y="1588"/>
                </a:lnTo>
                <a:lnTo>
                  <a:pt x="577" y="1483"/>
                </a:lnTo>
                <a:lnTo>
                  <a:pt x="551" y="1483"/>
                </a:lnTo>
                <a:lnTo>
                  <a:pt x="551" y="1399"/>
                </a:lnTo>
                <a:lnTo>
                  <a:pt x="519" y="1399"/>
                </a:lnTo>
                <a:lnTo>
                  <a:pt x="519" y="1348"/>
                </a:lnTo>
                <a:lnTo>
                  <a:pt x="486" y="1348"/>
                </a:lnTo>
                <a:lnTo>
                  <a:pt x="486" y="1280"/>
                </a:lnTo>
                <a:lnTo>
                  <a:pt x="451" y="1280"/>
                </a:lnTo>
                <a:lnTo>
                  <a:pt x="451" y="1163"/>
                </a:lnTo>
                <a:lnTo>
                  <a:pt x="428" y="1163"/>
                </a:lnTo>
                <a:lnTo>
                  <a:pt x="428" y="1084"/>
                </a:lnTo>
                <a:lnTo>
                  <a:pt x="404" y="1084"/>
                </a:lnTo>
                <a:lnTo>
                  <a:pt x="404" y="1012"/>
                </a:lnTo>
                <a:lnTo>
                  <a:pt x="346" y="1012"/>
                </a:lnTo>
                <a:lnTo>
                  <a:pt x="346" y="841"/>
                </a:lnTo>
                <a:lnTo>
                  <a:pt x="313" y="841"/>
                </a:lnTo>
                <a:lnTo>
                  <a:pt x="313" y="757"/>
                </a:lnTo>
                <a:lnTo>
                  <a:pt x="281" y="757"/>
                </a:lnTo>
                <a:lnTo>
                  <a:pt x="281" y="577"/>
                </a:lnTo>
                <a:lnTo>
                  <a:pt x="250" y="577"/>
                </a:lnTo>
                <a:lnTo>
                  <a:pt x="250" y="507"/>
                </a:lnTo>
                <a:lnTo>
                  <a:pt x="217" y="507"/>
                </a:lnTo>
                <a:lnTo>
                  <a:pt x="217" y="388"/>
                </a:lnTo>
                <a:lnTo>
                  <a:pt x="194" y="388"/>
                </a:lnTo>
                <a:lnTo>
                  <a:pt x="194" y="360"/>
                </a:lnTo>
                <a:lnTo>
                  <a:pt x="157" y="360"/>
                </a:lnTo>
                <a:lnTo>
                  <a:pt x="157" y="236"/>
                </a:lnTo>
                <a:lnTo>
                  <a:pt x="136" y="236"/>
                </a:lnTo>
                <a:lnTo>
                  <a:pt x="136" y="138"/>
                </a:lnTo>
                <a:lnTo>
                  <a:pt x="105" y="138"/>
                </a:lnTo>
                <a:lnTo>
                  <a:pt x="105" y="103"/>
                </a:lnTo>
                <a:lnTo>
                  <a:pt x="70" y="103"/>
                </a:lnTo>
                <a:lnTo>
                  <a:pt x="70" y="49"/>
                </a:lnTo>
                <a:lnTo>
                  <a:pt x="49" y="49"/>
                </a:lnTo>
                <a:lnTo>
                  <a:pt x="49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FFFF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6" name="Freeform 103"/>
          <p:cNvSpPr>
            <a:spLocks/>
          </p:cNvSpPr>
          <p:nvPr/>
        </p:nvSpPr>
        <p:spPr bwMode="auto">
          <a:xfrm>
            <a:off x="1117600" y="1587500"/>
            <a:ext cx="3498850" cy="2487613"/>
          </a:xfrm>
          <a:custGeom>
            <a:avLst/>
            <a:gdLst>
              <a:gd name="T0" fmla="*/ 2147483647 w 3663"/>
              <a:gd name="T1" fmla="*/ 2147483647 h 2593"/>
              <a:gd name="T2" fmla="*/ 2147483647 w 3663"/>
              <a:gd name="T3" fmla="*/ 2147483647 h 2593"/>
              <a:gd name="T4" fmla="*/ 0 w 3663"/>
              <a:gd name="T5" fmla="*/ 2147483647 h 2593"/>
              <a:gd name="T6" fmla="*/ 0 w 3663"/>
              <a:gd name="T7" fmla="*/ 0 h 25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63" h="2593">
                <a:moveTo>
                  <a:pt x="3663" y="2593"/>
                </a:moveTo>
                <a:lnTo>
                  <a:pt x="3663" y="2593"/>
                </a:lnTo>
                <a:lnTo>
                  <a:pt x="0" y="2593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7" name="Freeform 104"/>
          <p:cNvSpPr>
            <a:spLocks/>
          </p:cNvSpPr>
          <p:nvPr/>
        </p:nvSpPr>
        <p:spPr bwMode="auto">
          <a:xfrm>
            <a:off x="4602163" y="4075113"/>
            <a:ext cx="0" cy="66675"/>
          </a:xfrm>
          <a:custGeom>
            <a:avLst/>
            <a:gdLst>
              <a:gd name="T0" fmla="*/ 0 h 69"/>
              <a:gd name="T1" fmla="*/ 0 h 69"/>
              <a:gd name="T2" fmla="*/ 2147483647 h 69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9">
                <a:moveTo>
                  <a:pt x="0" y="0"/>
                </a:moveTo>
                <a:lnTo>
                  <a:pt x="0" y="0"/>
                </a:lnTo>
                <a:lnTo>
                  <a:pt x="0" y="69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8" name="Freeform 105"/>
          <p:cNvSpPr>
            <a:spLocks/>
          </p:cNvSpPr>
          <p:nvPr/>
        </p:nvSpPr>
        <p:spPr bwMode="auto">
          <a:xfrm>
            <a:off x="1119188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29" name="Freeform 106"/>
          <p:cNvSpPr>
            <a:spLocks/>
          </p:cNvSpPr>
          <p:nvPr/>
        </p:nvSpPr>
        <p:spPr bwMode="auto">
          <a:xfrm>
            <a:off x="1554163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0" name="Freeform 107"/>
          <p:cNvSpPr>
            <a:spLocks/>
          </p:cNvSpPr>
          <p:nvPr/>
        </p:nvSpPr>
        <p:spPr bwMode="auto">
          <a:xfrm>
            <a:off x="2424113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1" name="Freeform 108"/>
          <p:cNvSpPr>
            <a:spLocks/>
          </p:cNvSpPr>
          <p:nvPr/>
        </p:nvSpPr>
        <p:spPr bwMode="auto">
          <a:xfrm>
            <a:off x="3294063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2" name="Freeform 109"/>
          <p:cNvSpPr>
            <a:spLocks/>
          </p:cNvSpPr>
          <p:nvPr/>
        </p:nvSpPr>
        <p:spPr bwMode="auto">
          <a:xfrm>
            <a:off x="1989138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3" name="Freeform 110"/>
          <p:cNvSpPr>
            <a:spLocks/>
          </p:cNvSpPr>
          <p:nvPr/>
        </p:nvSpPr>
        <p:spPr bwMode="auto">
          <a:xfrm>
            <a:off x="2859088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4" name="Freeform 111"/>
          <p:cNvSpPr>
            <a:spLocks/>
          </p:cNvSpPr>
          <p:nvPr/>
        </p:nvSpPr>
        <p:spPr bwMode="auto">
          <a:xfrm>
            <a:off x="3729038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5" name="Freeform 112"/>
          <p:cNvSpPr>
            <a:spLocks/>
          </p:cNvSpPr>
          <p:nvPr/>
        </p:nvSpPr>
        <p:spPr bwMode="auto">
          <a:xfrm>
            <a:off x="4164013" y="4076700"/>
            <a:ext cx="0" cy="63500"/>
          </a:xfrm>
          <a:custGeom>
            <a:avLst/>
            <a:gdLst>
              <a:gd name="T0" fmla="*/ 0 h 66"/>
              <a:gd name="T1" fmla="*/ 0 h 66"/>
              <a:gd name="T2" fmla="*/ 2147483647 h 66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66">
                <a:moveTo>
                  <a:pt x="0" y="0"/>
                </a:moveTo>
                <a:lnTo>
                  <a:pt x="0" y="0"/>
                </a:lnTo>
                <a:lnTo>
                  <a:pt x="0" y="66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6" name="Freeform 113"/>
          <p:cNvSpPr>
            <a:spLocks/>
          </p:cNvSpPr>
          <p:nvPr/>
        </p:nvSpPr>
        <p:spPr bwMode="auto">
          <a:xfrm>
            <a:off x="1057275" y="40751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7" name="Freeform 114"/>
          <p:cNvSpPr>
            <a:spLocks/>
          </p:cNvSpPr>
          <p:nvPr/>
        </p:nvSpPr>
        <p:spPr bwMode="auto">
          <a:xfrm>
            <a:off x="1057275" y="23415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8" name="Freeform 115"/>
          <p:cNvSpPr>
            <a:spLocks/>
          </p:cNvSpPr>
          <p:nvPr/>
        </p:nvSpPr>
        <p:spPr bwMode="auto">
          <a:xfrm>
            <a:off x="1057275" y="18462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39" name="Freeform 116"/>
          <p:cNvSpPr>
            <a:spLocks/>
          </p:cNvSpPr>
          <p:nvPr/>
        </p:nvSpPr>
        <p:spPr bwMode="auto">
          <a:xfrm>
            <a:off x="1057275" y="33321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0" name="Freeform 117"/>
          <p:cNvSpPr>
            <a:spLocks/>
          </p:cNvSpPr>
          <p:nvPr/>
        </p:nvSpPr>
        <p:spPr bwMode="auto">
          <a:xfrm>
            <a:off x="1057275" y="35798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1" name="Freeform 118"/>
          <p:cNvSpPr>
            <a:spLocks/>
          </p:cNvSpPr>
          <p:nvPr/>
        </p:nvSpPr>
        <p:spPr bwMode="auto">
          <a:xfrm>
            <a:off x="1057275" y="15986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2" name="Freeform 119"/>
          <p:cNvSpPr>
            <a:spLocks/>
          </p:cNvSpPr>
          <p:nvPr/>
        </p:nvSpPr>
        <p:spPr bwMode="auto">
          <a:xfrm>
            <a:off x="1057275" y="28368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3" name="Freeform 120"/>
          <p:cNvSpPr>
            <a:spLocks/>
          </p:cNvSpPr>
          <p:nvPr/>
        </p:nvSpPr>
        <p:spPr bwMode="auto">
          <a:xfrm>
            <a:off x="1057275" y="25892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4" name="Freeform 121"/>
          <p:cNvSpPr>
            <a:spLocks/>
          </p:cNvSpPr>
          <p:nvPr/>
        </p:nvSpPr>
        <p:spPr bwMode="auto">
          <a:xfrm>
            <a:off x="1057275" y="20939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5" name="Freeform 122"/>
          <p:cNvSpPr>
            <a:spLocks/>
          </p:cNvSpPr>
          <p:nvPr/>
        </p:nvSpPr>
        <p:spPr bwMode="auto">
          <a:xfrm>
            <a:off x="1057275" y="382746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7746" name="Freeform 123"/>
          <p:cNvSpPr>
            <a:spLocks/>
          </p:cNvSpPr>
          <p:nvPr/>
        </p:nvSpPr>
        <p:spPr bwMode="auto">
          <a:xfrm>
            <a:off x="1057275" y="3084513"/>
            <a:ext cx="61913" cy="0"/>
          </a:xfrm>
          <a:custGeom>
            <a:avLst/>
            <a:gdLst>
              <a:gd name="T0" fmla="*/ 2147483647 w 65"/>
              <a:gd name="T1" fmla="*/ 2147483647 w 65"/>
              <a:gd name="T2" fmla="*/ 0 w 65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0" t="0" r="r" b="b"/>
            <a:pathLst>
              <a:path w="65">
                <a:moveTo>
                  <a:pt x="65" y="0"/>
                </a:moveTo>
                <a:lnTo>
                  <a:pt x="65" y="0"/>
                </a:lnTo>
                <a:lnTo>
                  <a:pt x="0" y="0"/>
                </a:lnTo>
              </a:path>
            </a:pathLst>
          </a:custGeom>
          <a:noFill/>
          <a:ln w="26988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4181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 txBox="1">
            <a:spLocks/>
          </p:cNvSpPr>
          <p:nvPr/>
        </p:nvSpPr>
        <p:spPr bwMode="auto">
          <a:xfrm>
            <a:off x="0" y="304800"/>
            <a:ext cx="91440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2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Overall Survival in </a:t>
            </a:r>
            <a:br>
              <a:rPr lang="en-US" altLang="en-US" sz="32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32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Responders vs </a:t>
            </a:r>
            <a:r>
              <a:rPr lang="en-US" altLang="en-US" sz="3200" b="1" kern="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Nonresponders</a:t>
            </a:r>
            <a:endParaRPr lang="en-US" altLang="en-US" sz="3200" b="1" kern="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650330" y="4940300"/>
            <a:ext cx="79629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14 of 120 (11.7%) patients exhibited a radiological response while on NovoTTF-100A therapy, median time to response of 8.4 months (95% CI, 6.9-9.9 months)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7 of 117 (6.0%) patients exhibited a radiological response while receiving BPC chemotherapy, median time to response of 5.8 months (95% CI, 3.6-8.0 months)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Three complete responses were seen on trial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All three were from patients in the NovoTTF-100A system cohort</a:t>
            </a:r>
          </a:p>
        </p:txBody>
      </p:sp>
      <p:sp>
        <p:nvSpPr>
          <p:cNvPr id="28677" name="TextBox 14"/>
          <p:cNvSpPr txBox="1">
            <a:spLocks noChangeArrowheads="1"/>
          </p:cNvSpPr>
          <p:nvPr/>
        </p:nvSpPr>
        <p:spPr bwMode="auto">
          <a:xfrm>
            <a:off x="5000625" y="3635375"/>
            <a:ext cx="3540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8678" name="TextBox 15"/>
          <p:cNvSpPr txBox="1">
            <a:spLocks noChangeArrowheads="1"/>
          </p:cNvSpPr>
          <p:nvPr/>
        </p:nvSpPr>
        <p:spPr bwMode="auto">
          <a:xfrm>
            <a:off x="4914900" y="1374775"/>
            <a:ext cx="4203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28679" name="TextBox 16"/>
          <p:cNvSpPr txBox="1">
            <a:spLocks noChangeArrowheads="1"/>
          </p:cNvSpPr>
          <p:nvPr/>
        </p:nvSpPr>
        <p:spPr bwMode="auto">
          <a:xfrm>
            <a:off x="5000625" y="3070225"/>
            <a:ext cx="354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8680" name="TextBox 17"/>
          <p:cNvSpPr txBox="1">
            <a:spLocks noChangeArrowheads="1"/>
          </p:cNvSpPr>
          <p:nvPr/>
        </p:nvSpPr>
        <p:spPr bwMode="auto">
          <a:xfrm>
            <a:off x="5000625" y="2505075"/>
            <a:ext cx="354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8681" name="TextBox 18"/>
          <p:cNvSpPr txBox="1">
            <a:spLocks noChangeArrowheads="1"/>
          </p:cNvSpPr>
          <p:nvPr/>
        </p:nvSpPr>
        <p:spPr bwMode="auto">
          <a:xfrm>
            <a:off x="5000625" y="1939925"/>
            <a:ext cx="354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28682" name="TextBox 19"/>
          <p:cNvSpPr txBox="1">
            <a:spLocks noChangeArrowheads="1"/>
          </p:cNvSpPr>
          <p:nvPr/>
        </p:nvSpPr>
        <p:spPr bwMode="auto">
          <a:xfrm>
            <a:off x="5084763" y="420052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8683" name="TextBox 27"/>
          <p:cNvSpPr txBox="1">
            <a:spLocks noChangeArrowheads="1"/>
          </p:cNvSpPr>
          <p:nvPr/>
        </p:nvSpPr>
        <p:spPr bwMode="auto">
          <a:xfrm>
            <a:off x="5203825" y="44021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8684" name="TextBox 29"/>
          <p:cNvSpPr txBox="1">
            <a:spLocks noChangeArrowheads="1"/>
          </p:cNvSpPr>
          <p:nvPr/>
        </p:nvSpPr>
        <p:spPr bwMode="auto">
          <a:xfrm>
            <a:off x="7626350" y="44021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8685" name="TextBox 30"/>
          <p:cNvSpPr txBox="1">
            <a:spLocks noChangeArrowheads="1"/>
          </p:cNvSpPr>
          <p:nvPr/>
        </p:nvSpPr>
        <p:spPr bwMode="auto">
          <a:xfrm>
            <a:off x="7208838" y="44021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28686" name="TextBox 31"/>
          <p:cNvSpPr txBox="1">
            <a:spLocks noChangeArrowheads="1"/>
          </p:cNvSpPr>
          <p:nvPr/>
        </p:nvSpPr>
        <p:spPr bwMode="auto">
          <a:xfrm>
            <a:off x="6791325" y="4402138"/>
            <a:ext cx="3540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8687" name="TextBox 32"/>
          <p:cNvSpPr txBox="1">
            <a:spLocks noChangeArrowheads="1"/>
          </p:cNvSpPr>
          <p:nvPr/>
        </p:nvSpPr>
        <p:spPr bwMode="auto">
          <a:xfrm>
            <a:off x="6397625" y="4402138"/>
            <a:ext cx="3540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28688" name="TextBox 33"/>
          <p:cNvSpPr txBox="1">
            <a:spLocks noChangeArrowheads="1"/>
          </p:cNvSpPr>
          <p:nvPr/>
        </p:nvSpPr>
        <p:spPr bwMode="auto">
          <a:xfrm>
            <a:off x="5986463" y="44021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8689" name="TextBox 34"/>
          <p:cNvSpPr txBox="1">
            <a:spLocks noChangeArrowheads="1"/>
          </p:cNvSpPr>
          <p:nvPr/>
        </p:nvSpPr>
        <p:spPr bwMode="auto">
          <a:xfrm>
            <a:off x="5576888" y="44021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10</a:t>
            </a:r>
          </a:p>
        </p:txBody>
      </p:sp>
      <p:sp>
        <p:nvSpPr>
          <p:cNvPr id="28690" name="TextBox 41"/>
          <p:cNvSpPr txBox="1">
            <a:spLocks noChangeArrowheads="1"/>
          </p:cNvSpPr>
          <p:nvPr/>
        </p:nvSpPr>
        <p:spPr bwMode="auto">
          <a:xfrm>
            <a:off x="6664325" y="1468438"/>
            <a:ext cx="1946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Responders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(median OS 20.0 months)</a:t>
            </a: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6343650" y="1700213"/>
            <a:ext cx="334963" cy="0"/>
          </a:xfrm>
          <a:prstGeom prst="line">
            <a:avLst/>
          </a:prstGeom>
          <a:ln w="31750">
            <a:solidFill>
              <a:srgbClr val="CCFFFF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 bwMode="auto">
          <a:xfrm rot="16200000">
            <a:off x="3401218" y="2697957"/>
            <a:ext cx="3027363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Survival (%)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5354638" y="4572000"/>
            <a:ext cx="2951162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Months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6678613" y="1974850"/>
            <a:ext cx="1855787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Nonresponders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(median OS 6.8 months)</a:t>
            </a:r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6356350" y="2165350"/>
            <a:ext cx="334963" cy="0"/>
          </a:xfrm>
          <a:prstGeom prst="line">
            <a:avLst/>
          </a:prstGeom>
          <a:ln w="31750">
            <a:solidFill>
              <a:srgbClr val="FF9966"/>
            </a:solidFill>
            <a:prstDash val="sysDot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 bwMode="auto">
          <a:xfrm rot="16200000">
            <a:off x="-842962" y="2789238"/>
            <a:ext cx="2870200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Survival (%)</a:t>
            </a:r>
          </a:p>
        </p:txBody>
      </p:sp>
      <p:sp>
        <p:nvSpPr>
          <p:cNvPr id="28698" name="TextBox 3"/>
          <p:cNvSpPr txBox="1">
            <a:spLocks noChangeArrowheads="1"/>
          </p:cNvSpPr>
          <p:nvPr/>
        </p:nvSpPr>
        <p:spPr bwMode="auto">
          <a:xfrm>
            <a:off x="639763" y="3668713"/>
            <a:ext cx="354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8699" name="TextBox 9"/>
          <p:cNvSpPr txBox="1">
            <a:spLocks noChangeArrowheads="1"/>
          </p:cNvSpPr>
          <p:nvPr/>
        </p:nvSpPr>
        <p:spPr bwMode="auto">
          <a:xfrm>
            <a:off x="554038" y="1406525"/>
            <a:ext cx="4203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28700" name="TextBox 10"/>
          <p:cNvSpPr txBox="1">
            <a:spLocks noChangeArrowheads="1"/>
          </p:cNvSpPr>
          <p:nvPr/>
        </p:nvSpPr>
        <p:spPr bwMode="auto">
          <a:xfrm>
            <a:off x="639763" y="3103563"/>
            <a:ext cx="354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8701" name="TextBox 11"/>
          <p:cNvSpPr txBox="1">
            <a:spLocks noChangeArrowheads="1"/>
          </p:cNvSpPr>
          <p:nvPr/>
        </p:nvSpPr>
        <p:spPr bwMode="auto">
          <a:xfrm>
            <a:off x="639763" y="2536825"/>
            <a:ext cx="3540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8702" name="TextBox 12"/>
          <p:cNvSpPr txBox="1">
            <a:spLocks noChangeArrowheads="1"/>
          </p:cNvSpPr>
          <p:nvPr/>
        </p:nvSpPr>
        <p:spPr bwMode="auto">
          <a:xfrm>
            <a:off x="639763" y="1971675"/>
            <a:ext cx="3540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28703" name="TextBox 13"/>
          <p:cNvSpPr txBox="1">
            <a:spLocks noChangeArrowheads="1"/>
          </p:cNvSpPr>
          <p:nvPr/>
        </p:nvSpPr>
        <p:spPr bwMode="auto">
          <a:xfrm>
            <a:off x="723900" y="42338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8704" name="TextBox 20"/>
          <p:cNvSpPr txBox="1">
            <a:spLocks noChangeArrowheads="1"/>
          </p:cNvSpPr>
          <p:nvPr/>
        </p:nvSpPr>
        <p:spPr bwMode="auto">
          <a:xfrm>
            <a:off x="835025" y="44148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8705" name="TextBox 21"/>
          <p:cNvSpPr txBox="1">
            <a:spLocks noChangeArrowheads="1"/>
          </p:cNvSpPr>
          <p:nvPr/>
        </p:nvSpPr>
        <p:spPr bwMode="auto">
          <a:xfrm>
            <a:off x="3257550" y="4414838"/>
            <a:ext cx="3540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8706" name="TextBox 22"/>
          <p:cNvSpPr txBox="1">
            <a:spLocks noChangeArrowheads="1"/>
          </p:cNvSpPr>
          <p:nvPr/>
        </p:nvSpPr>
        <p:spPr bwMode="auto">
          <a:xfrm>
            <a:off x="2840038" y="4414838"/>
            <a:ext cx="3540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50</a:t>
            </a:r>
          </a:p>
        </p:txBody>
      </p:sp>
      <p:sp>
        <p:nvSpPr>
          <p:cNvPr id="28707" name="TextBox 23"/>
          <p:cNvSpPr txBox="1">
            <a:spLocks noChangeArrowheads="1"/>
          </p:cNvSpPr>
          <p:nvPr/>
        </p:nvSpPr>
        <p:spPr bwMode="auto">
          <a:xfrm>
            <a:off x="2420938" y="44148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8708" name="TextBox 24"/>
          <p:cNvSpPr txBox="1">
            <a:spLocks noChangeArrowheads="1"/>
          </p:cNvSpPr>
          <p:nvPr/>
        </p:nvSpPr>
        <p:spPr bwMode="auto">
          <a:xfrm>
            <a:off x="2027238" y="4414838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30</a:t>
            </a:r>
          </a:p>
        </p:txBody>
      </p:sp>
      <p:sp>
        <p:nvSpPr>
          <p:cNvPr id="28709" name="TextBox 25"/>
          <p:cNvSpPr txBox="1">
            <a:spLocks noChangeArrowheads="1"/>
          </p:cNvSpPr>
          <p:nvPr/>
        </p:nvSpPr>
        <p:spPr bwMode="auto">
          <a:xfrm>
            <a:off x="1617663" y="4414838"/>
            <a:ext cx="3540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8710" name="TextBox 26"/>
          <p:cNvSpPr txBox="1">
            <a:spLocks noChangeArrowheads="1"/>
          </p:cNvSpPr>
          <p:nvPr/>
        </p:nvSpPr>
        <p:spPr bwMode="auto">
          <a:xfrm>
            <a:off x="1208088" y="4414838"/>
            <a:ext cx="3540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10</a:t>
            </a:r>
          </a:p>
        </p:txBody>
      </p:sp>
      <p:cxnSp>
        <p:nvCxnSpPr>
          <p:cNvPr id="95" name="Straight Connector 94"/>
          <p:cNvCxnSpPr/>
          <p:nvPr/>
        </p:nvCxnSpPr>
        <p:spPr bwMode="auto">
          <a:xfrm>
            <a:off x="2030413" y="1695450"/>
            <a:ext cx="333375" cy="0"/>
          </a:xfrm>
          <a:prstGeom prst="line">
            <a:avLst/>
          </a:prstGeom>
          <a:ln w="31750">
            <a:solidFill>
              <a:srgbClr val="CCFFFF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>
            <a:off x="2043113" y="2111375"/>
            <a:ext cx="334962" cy="0"/>
          </a:xfrm>
          <a:prstGeom prst="line">
            <a:avLst/>
          </a:prstGeom>
          <a:ln w="31750">
            <a:solidFill>
              <a:srgbClr val="FF9966"/>
            </a:solidFill>
            <a:prstDash val="sysDot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 bwMode="auto">
          <a:xfrm>
            <a:off x="969963" y="4572000"/>
            <a:ext cx="2925762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  <a:latin typeface="Calibri" panose="020F0502020204030204" pitchFamily="34" charset="0"/>
              </a:rPr>
              <a:t>Months</a:t>
            </a:r>
          </a:p>
        </p:txBody>
      </p:sp>
      <p:sp>
        <p:nvSpPr>
          <p:cNvPr id="28714" name="TextBox 56"/>
          <p:cNvSpPr txBox="1">
            <a:spLocks noChangeArrowheads="1"/>
          </p:cNvSpPr>
          <p:nvPr/>
        </p:nvSpPr>
        <p:spPr bwMode="auto">
          <a:xfrm>
            <a:off x="2397125" y="1463675"/>
            <a:ext cx="1946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Responders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  <a:latin typeface="Calibri" panose="020F0502020204030204" pitchFamily="34" charset="0"/>
              </a:rPr>
              <a:t>(median OS 24.8 months)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2411413" y="1920875"/>
            <a:ext cx="1855787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200" dirty="0" err="1">
                <a:solidFill>
                  <a:srgbClr val="FFFFFF"/>
                </a:solidFill>
                <a:latin typeface="Calibri" panose="020F0502020204030204" pitchFamily="34" charset="0"/>
              </a:rPr>
              <a:t>Nonresponders</a:t>
            </a:r>
            <a:endParaRPr lang="en-US" sz="1200" dirty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</a:rPr>
              <a:t>(median OS 6.2 months)</a:t>
            </a:r>
          </a:p>
        </p:txBody>
      </p:sp>
      <p:sp>
        <p:nvSpPr>
          <p:cNvPr id="28716" name="Rectangle 46"/>
          <p:cNvSpPr>
            <a:spLocks noChangeArrowheads="1"/>
          </p:cNvSpPr>
          <p:nvPr/>
        </p:nvSpPr>
        <p:spPr bwMode="auto">
          <a:xfrm>
            <a:off x="1319213" y="1143000"/>
            <a:ext cx="2211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NovoTTF-100A System</a:t>
            </a:r>
          </a:p>
        </p:txBody>
      </p:sp>
      <p:sp>
        <p:nvSpPr>
          <p:cNvPr id="28717" name="Rectangle 47"/>
          <p:cNvSpPr>
            <a:spLocks noChangeArrowheads="1"/>
          </p:cNvSpPr>
          <p:nvPr/>
        </p:nvSpPr>
        <p:spPr bwMode="auto">
          <a:xfrm>
            <a:off x="5751513" y="1143000"/>
            <a:ext cx="2212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</a:rPr>
              <a:t>Chemotherapy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969963" y="1366683"/>
            <a:ext cx="0" cy="3081338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28704" idx="0"/>
          </p:cNvCxnSpPr>
          <p:nvPr/>
        </p:nvCxnSpPr>
        <p:spPr>
          <a:xfrm flipH="1" flipV="1">
            <a:off x="969963" y="4414838"/>
            <a:ext cx="286067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429000" y="4414838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3019425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2605088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2195513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1789113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382713" y="44164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5400000" flipH="1">
            <a:off x="949326" y="4356100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 flipH="1">
            <a:off x="949326" y="378777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 flipH="1">
            <a:off x="949326" y="3221037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 flipH="1">
            <a:off x="949326" y="2652712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 flipH="1">
            <a:off x="949326" y="2089150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 flipH="1">
            <a:off x="949326" y="1520825"/>
            <a:ext cx="0" cy="4762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27650" y="1436688"/>
            <a:ext cx="0" cy="300831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5327650" y="4403725"/>
            <a:ext cx="2978150" cy="1588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7786688" y="4403725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377113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6962775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553200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145213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740400" y="4405313"/>
            <a:ext cx="0" cy="46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5400000" flipH="1">
            <a:off x="5306219" y="4345781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5400000" flipH="1">
            <a:off x="5306219" y="3777456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5400000" flipH="1">
            <a:off x="5306219" y="3210719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 flipH="1">
            <a:off x="5306219" y="2642394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5400000" flipH="1">
            <a:off x="5306219" y="2078831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5400000" flipH="1">
            <a:off x="5306219" y="1510506"/>
            <a:ext cx="0" cy="46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53" name="TextBox 2"/>
          <p:cNvSpPr txBox="1">
            <a:spLocks noChangeArrowheads="1"/>
          </p:cNvSpPr>
          <p:nvPr/>
        </p:nvSpPr>
        <p:spPr bwMode="auto">
          <a:xfrm>
            <a:off x="287211" y="6426200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Wong ET, et al. </a:t>
            </a:r>
            <a:r>
              <a:rPr lang="it-IT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Neuro Oncol. </a:t>
            </a:r>
            <a:r>
              <a:rPr lang="it-IT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2012;14:vi65-vi85 (suppl 6; abstr NO-47). </a:t>
            </a:r>
            <a:endParaRPr lang="en-US" altLang="en-US" sz="1200" b="1" dirty="0" smtClean="0">
              <a:solidFill>
                <a:srgbClr val="FFFFFF"/>
              </a:solidFill>
              <a:latin typeface="Calibri" panose="020F0502020204030204" pitchFamily="34" charset="0"/>
              <a:ea typeface="ＭＳ Ｐゴシック" pitchFamily="34" charset="-128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981308" y="1544212"/>
            <a:ext cx="2758718" cy="1977657"/>
          </a:xfrm>
          <a:custGeom>
            <a:avLst/>
            <a:gdLst>
              <a:gd name="connsiteX0" fmla="*/ 0 w 2743200"/>
              <a:gd name="connsiteY0" fmla="*/ 0 h 1966332"/>
              <a:gd name="connsiteX1" fmla="*/ 2743200 w 2743200"/>
              <a:gd name="connsiteY1" fmla="*/ 1966332 h 1966332"/>
              <a:gd name="connsiteX2" fmla="*/ 2743200 w 2743200"/>
              <a:gd name="connsiteY2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2743200 w 2743200"/>
              <a:gd name="connsiteY2" fmla="*/ 1966332 h 1966332"/>
              <a:gd name="connsiteX3" fmla="*/ 2743200 w 2743200"/>
              <a:gd name="connsiteY3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657922 w 2743200"/>
              <a:gd name="connsiteY2" fmla="*/ 282498 h 1966332"/>
              <a:gd name="connsiteX3" fmla="*/ 2743200 w 2743200"/>
              <a:gd name="connsiteY3" fmla="*/ 1966332 h 1966332"/>
              <a:gd name="connsiteX4" fmla="*/ 2743200 w 2743200"/>
              <a:gd name="connsiteY4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657922 w 2743200"/>
              <a:gd name="connsiteY2" fmla="*/ 282498 h 1966332"/>
              <a:gd name="connsiteX3" fmla="*/ 676043 w 2743200"/>
              <a:gd name="connsiteY3" fmla="*/ 282498 h 1966332"/>
              <a:gd name="connsiteX4" fmla="*/ 2743200 w 2743200"/>
              <a:gd name="connsiteY4" fmla="*/ 1966332 h 1966332"/>
              <a:gd name="connsiteX5" fmla="*/ 2743200 w 2743200"/>
              <a:gd name="connsiteY5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657922 w 2743200"/>
              <a:gd name="connsiteY2" fmla="*/ 282498 h 1966332"/>
              <a:gd name="connsiteX3" fmla="*/ 676043 w 2743200"/>
              <a:gd name="connsiteY3" fmla="*/ 282498 h 1966332"/>
              <a:gd name="connsiteX4" fmla="*/ 668899 w 2743200"/>
              <a:gd name="connsiteY4" fmla="*/ 561104 h 1966332"/>
              <a:gd name="connsiteX5" fmla="*/ 2743200 w 2743200"/>
              <a:gd name="connsiteY5" fmla="*/ 1966332 h 1966332"/>
              <a:gd name="connsiteX6" fmla="*/ 2743200 w 2743200"/>
              <a:gd name="connsiteY6" fmla="*/ 1966332 h 1966332"/>
              <a:gd name="connsiteX0" fmla="*/ 0 w 2743200"/>
              <a:gd name="connsiteY0" fmla="*/ 0 h 1966332"/>
              <a:gd name="connsiteX1" fmla="*/ 654205 w 2743200"/>
              <a:gd name="connsiteY1" fmla="*/ 7435 h 1966332"/>
              <a:gd name="connsiteX2" fmla="*/ 657922 w 2743200"/>
              <a:gd name="connsiteY2" fmla="*/ 282498 h 1966332"/>
              <a:gd name="connsiteX3" fmla="*/ 676043 w 2743200"/>
              <a:gd name="connsiteY3" fmla="*/ 282498 h 1966332"/>
              <a:gd name="connsiteX4" fmla="*/ 668899 w 2743200"/>
              <a:gd name="connsiteY4" fmla="*/ 561104 h 1966332"/>
              <a:gd name="connsiteX5" fmla="*/ 2743200 w 2743200"/>
              <a:gd name="connsiteY5" fmla="*/ 1966332 h 1966332"/>
              <a:gd name="connsiteX6" fmla="*/ 2743200 w 2743200"/>
              <a:gd name="connsiteY6" fmla="*/ 1966332 h 196633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7922 w 2743200"/>
              <a:gd name="connsiteY2" fmla="*/ 284588 h 1968422"/>
              <a:gd name="connsiteX3" fmla="*/ 676043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46016 w 2743200"/>
              <a:gd name="connsiteY2" fmla="*/ 284588 h 1968422"/>
              <a:gd name="connsiteX3" fmla="*/ 676043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76043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76043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2743200 w 2743200"/>
              <a:gd name="connsiteY5" fmla="*/ 1968422 h 1968422"/>
              <a:gd name="connsiteX6" fmla="*/ 2743200 w 2743200"/>
              <a:gd name="connsiteY6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3194 h 1968422"/>
              <a:gd name="connsiteX6" fmla="*/ 2743200 w 2743200"/>
              <a:gd name="connsiteY6" fmla="*/ 1968422 h 1968422"/>
              <a:gd name="connsiteX7" fmla="*/ 2743200 w 2743200"/>
              <a:gd name="connsiteY7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3194 h 1968422"/>
              <a:gd name="connsiteX6" fmla="*/ 704618 w 2743200"/>
              <a:gd name="connsiteY6" fmla="*/ 846563 h 1968422"/>
              <a:gd name="connsiteX7" fmla="*/ 2743200 w 2743200"/>
              <a:gd name="connsiteY7" fmla="*/ 1968422 h 1968422"/>
              <a:gd name="connsiteX8" fmla="*/ 2743200 w 2743200"/>
              <a:gd name="connsiteY8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3194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3194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699856 w 2743200"/>
              <a:gd name="connsiteY5" fmla="*/ 563194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699856 w 2743200"/>
              <a:gd name="connsiteY5" fmla="*/ 563194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9381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2743200 w 2743200"/>
              <a:gd name="connsiteY8" fmla="*/ 1968422 h 1968422"/>
              <a:gd name="connsiteX9" fmla="*/ 2743200 w 2743200"/>
              <a:gd name="connsiteY9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818918 w 2743200"/>
              <a:gd name="connsiteY8" fmla="*/ 1127551 h 1968422"/>
              <a:gd name="connsiteX9" fmla="*/ 2743200 w 2743200"/>
              <a:gd name="connsiteY9" fmla="*/ 1968422 h 1968422"/>
              <a:gd name="connsiteX10" fmla="*/ 2743200 w 2743200"/>
              <a:gd name="connsiteY10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6537 w 2743200"/>
              <a:gd name="connsiteY7" fmla="*/ 851326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2743200 w 2743200"/>
              <a:gd name="connsiteY10" fmla="*/ 1968422 h 1968422"/>
              <a:gd name="connsiteX11" fmla="*/ 2743200 w 2743200"/>
              <a:gd name="connsiteY11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2743200 w 2743200"/>
              <a:gd name="connsiteY10" fmla="*/ 1968422 h 1968422"/>
              <a:gd name="connsiteX11" fmla="*/ 2743200 w 2743200"/>
              <a:gd name="connsiteY11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985606 w 2743200"/>
              <a:gd name="connsiteY10" fmla="*/ 1403776 h 1968422"/>
              <a:gd name="connsiteX11" fmla="*/ 2743200 w 2743200"/>
              <a:gd name="connsiteY11" fmla="*/ 1968422 h 1968422"/>
              <a:gd name="connsiteX12" fmla="*/ 2743200 w 2743200"/>
              <a:gd name="connsiteY12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985606 w 2743200"/>
              <a:gd name="connsiteY10" fmla="*/ 1403776 h 1968422"/>
              <a:gd name="connsiteX11" fmla="*/ 1023706 w 2743200"/>
              <a:gd name="connsiteY11" fmla="*/ 1406157 h 1968422"/>
              <a:gd name="connsiteX12" fmla="*/ 2743200 w 2743200"/>
              <a:gd name="connsiteY12" fmla="*/ 1968422 h 1968422"/>
              <a:gd name="connsiteX13" fmla="*/ 2743200 w 2743200"/>
              <a:gd name="connsiteY13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985606 w 2743200"/>
              <a:gd name="connsiteY10" fmla="*/ 1403776 h 1968422"/>
              <a:gd name="connsiteX11" fmla="*/ 1023706 w 2743200"/>
              <a:gd name="connsiteY11" fmla="*/ 1406157 h 1968422"/>
              <a:gd name="connsiteX12" fmla="*/ 1023706 w 2743200"/>
              <a:gd name="connsiteY12" fmla="*/ 1691907 h 1968422"/>
              <a:gd name="connsiteX13" fmla="*/ 2743200 w 2743200"/>
              <a:gd name="connsiteY13" fmla="*/ 1968422 h 1968422"/>
              <a:gd name="connsiteX14" fmla="*/ 2743200 w 2743200"/>
              <a:gd name="connsiteY14" fmla="*/ 1968422 h 1968422"/>
              <a:gd name="connsiteX0" fmla="*/ 0 w 2743200"/>
              <a:gd name="connsiteY0" fmla="*/ 2090 h 1968422"/>
              <a:gd name="connsiteX1" fmla="*/ 651824 w 2743200"/>
              <a:gd name="connsiteY1" fmla="*/ 0 h 1968422"/>
              <a:gd name="connsiteX2" fmla="*/ 653159 w 2743200"/>
              <a:gd name="connsiteY2" fmla="*/ 284588 h 1968422"/>
              <a:gd name="connsiteX3" fmla="*/ 666518 w 2743200"/>
              <a:gd name="connsiteY3" fmla="*/ 284588 h 1968422"/>
              <a:gd name="connsiteX4" fmla="*/ 668899 w 2743200"/>
              <a:gd name="connsiteY4" fmla="*/ 563194 h 1968422"/>
              <a:gd name="connsiteX5" fmla="*/ 702238 w 2743200"/>
              <a:gd name="connsiteY5" fmla="*/ 567956 h 1968422"/>
              <a:gd name="connsiteX6" fmla="*/ 704618 w 2743200"/>
              <a:gd name="connsiteY6" fmla="*/ 846563 h 1968422"/>
              <a:gd name="connsiteX7" fmla="*/ 811774 w 2743200"/>
              <a:gd name="connsiteY7" fmla="*/ 846563 h 1968422"/>
              <a:gd name="connsiteX8" fmla="*/ 818918 w 2743200"/>
              <a:gd name="connsiteY8" fmla="*/ 1127551 h 1968422"/>
              <a:gd name="connsiteX9" fmla="*/ 987987 w 2743200"/>
              <a:gd name="connsiteY9" fmla="*/ 1125169 h 1968422"/>
              <a:gd name="connsiteX10" fmla="*/ 985606 w 2743200"/>
              <a:gd name="connsiteY10" fmla="*/ 1403776 h 1968422"/>
              <a:gd name="connsiteX11" fmla="*/ 1023706 w 2743200"/>
              <a:gd name="connsiteY11" fmla="*/ 1406157 h 1968422"/>
              <a:gd name="connsiteX12" fmla="*/ 1023706 w 2743200"/>
              <a:gd name="connsiteY12" fmla="*/ 1691907 h 1968422"/>
              <a:gd name="connsiteX13" fmla="*/ 1126099 w 2743200"/>
              <a:gd name="connsiteY13" fmla="*/ 1691907 h 1968422"/>
              <a:gd name="connsiteX14" fmla="*/ 2743200 w 2743200"/>
              <a:gd name="connsiteY14" fmla="*/ 1968422 h 1968422"/>
              <a:gd name="connsiteX15" fmla="*/ 2743200 w 2743200"/>
              <a:gd name="connsiteY15" fmla="*/ 1968422 h 1968422"/>
              <a:gd name="connsiteX0" fmla="*/ 0 w 2743200"/>
              <a:gd name="connsiteY0" fmla="*/ 2090 h 1977657"/>
              <a:gd name="connsiteX1" fmla="*/ 651824 w 2743200"/>
              <a:gd name="connsiteY1" fmla="*/ 0 h 1977657"/>
              <a:gd name="connsiteX2" fmla="*/ 653159 w 2743200"/>
              <a:gd name="connsiteY2" fmla="*/ 284588 h 1977657"/>
              <a:gd name="connsiteX3" fmla="*/ 666518 w 2743200"/>
              <a:gd name="connsiteY3" fmla="*/ 284588 h 1977657"/>
              <a:gd name="connsiteX4" fmla="*/ 668899 w 2743200"/>
              <a:gd name="connsiteY4" fmla="*/ 563194 h 1977657"/>
              <a:gd name="connsiteX5" fmla="*/ 702238 w 2743200"/>
              <a:gd name="connsiteY5" fmla="*/ 567956 h 1977657"/>
              <a:gd name="connsiteX6" fmla="*/ 704618 w 2743200"/>
              <a:gd name="connsiteY6" fmla="*/ 846563 h 1977657"/>
              <a:gd name="connsiteX7" fmla="*/ 811774 w 2743200"/>
              <a:gd name="connsiteY7" fmla="*/ 846563 h 1977657"/>
              <a:gd name="connsiteX8" fmla="*/ 818918 w 2743200"/>
              <a:gd name="connsiteY8" fmla="*/ 1127551 h 1977657"/>
              <a:gd name="connsiteX9" fmla="*/ 987987 w 2743200"/>
              <a:gd name="connsiteY9" fmla="*/ 1125169 h 1977657"/>
              <a:gd name="connsiteX10" fmla="*/ 985606 w 2743200"/>
              <a:gd name="connsiteY10" fmla="*/ 1403776 h 1977657"/>
              <a:gd name="connsiteX11" fmla="*/ 1023706 w 2743200"/>
              <a:gd name="connsiteY11" fmla="*/ 1406157 h 1977657"/>
              <a:gd name="connsiteX12" fmla="*/ 1023706 w 2743200"/>
              <a:gd name="connsiteY12" fmla="*/ 1691907 h 1977657"/>
              <a:gd name="connsiteX13" fmla="*/ 1126099 w 2743200"/>
              <a:gd name="connsiteY13" fmla="*/ 1691907 h 1977657"/>
              <a:gd name="connsiteX14" fmla="*/ 1128481 w 2743200"/>
              <a:gd name="connsiteY14" fmla="*/ 1977657 h 1977657"/>
              <a:gd name="connsiteX15" fmla="*/ 2743200 w 2743200"/>
              <a:gd name="connsiteY15" fmla="*/ 1968422 h 1977657"/>
              <a:gd name="connsiteX16" fmla="*/ 2743200 w 2743200"/>
              <a:gd name="connsiteY16" fmla="*/ 1968422 h 1977657"/>
              <a:gd name="connsiteX0" fmla="*/ 0 w 2743200"/>
              <a:gd name="connsiteY0" fmla="*/ 2090 h 1977657"/>
              <a:gd name="connsiteX1" fmla="*/ 651824 w 2743200"/>
              <a:gd name="connsiteY1" fmla="*/ 0 h 1977657"/>
              <a:gd name="connsiteX2" fmla="*/ 653159 w 2743200"/>
              <a:gd name="connsiteY2" fmla="*/ 284588 h 1977657"/>
              <a:gd name="connsiteX3" fmla="*/ 666518 w 2743200"/>
              <a:gd name="connsiteY3" fmla="*/ 284588 h 1977657"/>
              <a:gd name="connsiteX4" fmla="*/ 668899 w 2743200"/>
              <a:gd name="connsiteY4" fmla="*/ 570338 h 1977657"/>
              <a:gd name="connsiteX5" fmla="*/ 702238 w 2743200"/>
              <a:gd name="connsiteY5" fmla="*/ 567956 h 1977657"/>
              <a:gd name="connsiteX6" fmla="*/ 704618 w 2743200"/>
              <a:gd name="connsiteY6" fmla="*/ 846563 h 1977657"/>
              <a:gd name="connsiteX7" fmla="*/ 811774 w 2743200"/>
              <a:gd name="connsiteY7" fmla="*/ 846563 h 1977657"/>
              <a:gd name="connsiteX8" fmla="*/ 818918 w 2743200"/>
              <a:gd name="connsiteY8" fmla="*/ 1127551 h 1977657"/>
              <a:gd name="connsiteX9" fmla="*/ 987987 w 2743200"/>
              <a:gd name="connsiteY9" fmla="*/ 1125169 h 1977657"/>
              <a:gd name="connsiteX10" fmla="*/ 985606 w 2743200"/>
              <a:gd name="connsiteY10" fmla="*/ 1403776 h 1977657"/>
              <a:gd name="connsiteX11" fmla="*/ 1023706 w 2743200"/>
              <a:gd name="connsiteY11" fmla="*/ 1406157 h 1977657"/>
              <a:gd name="connsiteX12" fmla="*/ 1023706 w 2743200"/>
              <a:gd name="connsiteY12" fmla="*/ 1691907 h 1977657"/>
              <a:gd name="connsiteX13" fmla="*/ 1126099 w 2743200"/>
              <a:gd name="connsiteY13" fmla="*/ 1691907 h 1977657"/>
              <a:gd name="connsiteX14" fmla="*/ 1128481 w 2743200"/>
              <a:gd name="connsiteY14" fmla="*/ 1977657 h 1977657"/>
              <a:gd name="connsiteX15" fmla="*/ 2743200 w 2743200"/>
              <a:gd name="connsiteY15" fmla="*/ 1968422 h 1977657"/>
              <a:gd name="connsiteX16" fmla="*/ 2743200 w 2743200"/>
              <a:gd name="connsiteY16" fmla="*/ 1968422 h 1977657"/>
              <a:gd name="connsiteX0" fmla="*/ 0 w 2767013"/>
              <a:gd name="connsiteY0" fmla="*/ 2090 h 1977657"/>
              <a:gd name="connsiteX1" fmla="*/ 651824 w 2767013"/>
              <a:gd name="connsiteY1" fmla="*/ 0 h 1977657"/>
              <a:gd name="connsiteX2" fmla="*/ 653159 w 2767013"/>
              <a:gd name="connsiteY2" fmla="*/ 284588 h 1977657"/>
              <a:gd name="connsiteX3" fmla="*/ 666518 w 2767013"/>
              <a:gd name="connsiteY3" fmla="*/ 284588 h 1977657"/>
              <a:gd name="connsiteX4" fmla="*/ 668899 w 2767013"/>
              <a:gd name="connsiteY4" fmla="*/ 570338 h 1977657"/>
              <a:gd name="connsiteX5" fmla="*/ 702238 w 2767013"/>
              <a:gd name="connsiteY5" fmla="*/ 567956 h 1977657"/>
              <a:gd name="connsiteX6" fmla="*/ 704618 w 2767013"/>
              <a:gd name="connsiteY6" fmla="*/ 846563 h 1977657"/>
              <a:gd name="connsiteX7" fmla="*/ 811774 w 2767013"/>
              <a:gd name="connsiteY7" fmla="*/ 846563 h 1977657"/>
              <a:gd name="connsiteX8" fmla="*/ 818918 w 2767013"/>
              <a:gd name="connsiteY8" fmla="*/ 1127551 h 1977657"/>
              <a:gd name="connsiteX9" fmla="*/ 987987 w 2767013"/>
              <a:gd name="connsiteY9" fmla="*/ 1125169 h 1977657"/>
              <a:gd name="connsiteX10" fmla="*/ 985606 w 2767013"/>
              <a:gd name="connsiteY10" fmla="*/ 1403776 h 1977657"/>
              <a:gd name="connsiteX11" fmla="*/ 1023706 w 2767013"/>
              <a:gd name="connsiteY11" fmla="*/ 1406157 h 1977657"/>
              <a:gd name="connsiteX12" fmla="*/ 1023706 w 2767013"/>
              <a:gd name="connsiteY12" fmla="*/ 1691907 h 1977657"/>
              <a:gd name="connsiteX13" fmla="*/ 1126099 w 2767013"/>
              <a:gd name="connsiteY13" fmla="*/ 1691907 h 1977657"/>
              <a:gd name="connsiteX14" fmla="*/ 1128481 w 2767013"/>
              <a:gd name="connsiteY14" fmla="*/ 1977657 h 1977657"/>
              <a:gd name="connsiteX15" fmla="*/ 2743200 w 2767013"/>
              <a:gd name="connsiteY15" fmla="*/ 1968422 h 1977657"/>
              <a:gd name="connsiteX16" fmla="*/ 2767013 w 2767013"/>
              <a:gd name="connsiteY16" fmla="*/ 1968422 h 1977657"/>
              <a:gd name="connsiteX0" fmla="*/ 0 w 2767013"/>
              <a:gd name="connsiteY0" fmla="*/ 2090 h 1977657"/>
              <a:gd name="connsiteX1" fmla="*/ 651824 w 2767013"/>
              <a:gd name="connsiteY1" fmla="*/ 0 h 1977657"/>
              <a:gd name="connsiteX2" fmla="*/ 653159 w 2767013"/>
              <a:gd name="connsiteY2" fmla="*/ 284588 h 1977657"/>
              <a:gd name="connsiteX3" fmla="*/ 666518 w 2767013"/>
              <a:gd name="connsiteY3" fmla="*/ 284588 h 1977657"/>
              <a:gd name="connsiteX4" fmla="*/ 668899 w 2767013"/>
              <a:gd name="connsiteY4" fmla="*/ 570338 h 1977657"/>
              <a:gd name="connsiteX5" fmla="*/ 702238 w 2767013"/>
              <a:gd name="connsiteY5" fmla="*/ 567956 h 1977657"/>
              <a:gd name="connsiteX6" fmla="*/ 704618 w 2767013"/>
              <a:gd name="connsiteY6" fmla="*/ 846563 h 1977657"/>
              <a:gd name="connsiteX7" fmla="*/ 811774 w 2767013"/>
              <a:gd name="connsiteY7" fmla="*/ 846563 h 1977657"/>
              <a:gd name="connsiteX8" fmla="*/ 818918 w 2767013"/>
              <a:gd name="connsiteY8" fmla="*/ 1127551 h 1977657"/>
              <a:gd name="connsiteX9" fmla="*/ 987987 w 2767013"/>
              <a:gd name="connsiteY9" fmla="*/ 1125169 h 1977657"/>
              <a:gd name="connsiteX10" fmla="*/ 985606 w 2767013"/>
              <a:gd name="connsiteY10" fmla="*/ 1403776 h 1977657"/>
              <a:gd name="connsiteX11" fmla="*/ 1023706 w 2767013"/>
              <a:gd name="connsiteY11" fmla="*/ 1406157 h 1977657"/>
              <a:gd name="connsiteX12" fmla="*/ 1023706 w 2767013"/>
              <a:gd name="connsiteY12" fmla="*/ 1691907 h 1977657"/>
              <a:gd name="connsiteX13" fmla="*/ 1126099 w 2767013"/>
              <a:gd name="connsiteY13" fmla="*/ 1691907 h 1977657"/>
              <a:gd name="connsiteX14" fmla="*/ 1128481 w 2767013"/>
              <a:gd name="connsiteY14" fmla="*/ 1977657 h 1977657"/>
              <a:gd name="connsiteX15" fmla="*/ 2767013 w 2767013"/>
              <a:gd name="connsiteY15" fmla="*/ 1968422 h 1977657"/>
              <a:gd name="connsiteX0" fmla="*/ 0 w 2767013"/>
              <a:gd name="connsiteY0" fmla="*/ 2090 h 1977657"/>
              <a:gd name="connsiteX1" fmla="*/ 651824 w 2767013"/>
              <a:gd name="connsiteY1" fmla="*/ 0 h 1977657"/>
              <a:gd name="connsiteX2" fmla="*/ 653159 w 2767013"/>
              <a:gd name="connsiteY2" fmla="*/ 284588 h 1977657"/>
              <a:gd name="connsiteX3" fmla="*/ 674246 w 2767013"/>
              <a:gd name="connsiteY3" fmla="*/ 282013 h 1977657"/>
              <a:gd name="connsiteX4" fmla="*/ 668899 w 2767013"/>
              <a:gd name="connsiteY4" fmla="*/ 570338 h 1977657"/>
              <a:gd name="connsiteX5" fmla="*/ 702238 w 2767013"/>
              <a:gd name="connsiteY5" fmla="*/ 567956 h 1977657"/>
              <a:gd name="connsiteX6" fmla="*/ 704618 w 2767013"/>
              <a:gd name="connsiteY6" fmla="*/ 846563 h 1977657"/>
              <a:gd name="connsiteX7" fmla="*/ 811774 w 2767013"/>
              <a:gd name="connsiteY7" fmla="*/ 846563 h 1977657"/>
              <a:gd name="connsiteX8" fmla="*/ 818918 w 2767013"/>
              <a:gd name="connsiteY8" fmla="*/ 1127551 h 1977657"/>
              <a:gd name="connsiteX9" fmla="*/ 987987 w 2767013"/>
              <a:gd name="connsiteY9" fmla="*/ 1125169 h 1977657"/>
              <a:gd name="connsiteX10" fmla="*/ 985606 w 2767013"/>
              <a:gd name="connsiteY10" fmla="*/ 1403776 h 1977657"/>
              <a:gd name="connsiteX11" fmla="*/ 1023706 w 2767013"/>
              <a:gd name="connsiteY11" fmla="*/ 1406157 h 1977657"/>
              <a:gd name="connsiteX12" fmla="*/ 1023706 w 2767013"/>
              <a:gd name="connsiteY12" fmla="*/ 1691907 h 1977657"/>
              <a:gd name="connsiteX13" fmla="*/ 1126099 w 2767013"/>
              <a:gd name="connsiteY13" fmla="*/ 1691907 h 1977657"/>
              <a:gd name="connsiteX14" fmla="*/ 1128481 w 2767013"/>
              <a:gd name="connsiteY14" fmla="*/ 1977657 h 1977657"/>
              <a:gd name="connsiteX15" fmla="*/ 2767013 w 2767013"/>
              <a:gd name="connsiteY15" fmla="*/ 1968422 h 1977657"/>
              <a:gd name="connsiteX0" fmla="*/ 0 w 2767013"/>
              <a:gd name="connsiteY0" fmla="*/ 2090 h 1977657"/>
              <a:gd name="connsiteX1" fmla="*/ 651824 w 2767013"/>
              <a:gd name="connsiteY1" fmla="*/ 0 h 1977657"/>
              <a:gd name="connsiteX2" fmla="*/ 653159 w 2767013"/>
              <a:gd name="connsiteY2" fmla="*/ 284588 h 1977657"/>
              <a:gd name="connsiteX3" fmla="*/ 674246 w 2767013"/>
              <a:gd name="connsiteY3" fmla="*/ 282013 h 1977657"/>
              <a:gd name="connsiteX4" fmla="*/ 668899 w 2767013"/>
              <a:gd name="connsiteY4" fmla="*/ 570338 h 1977657"/>
              <a:gd name="connsiteX5" fmla="*/ 702238 w 2767013"/>
              <a:gd name="connsiteY5" fmla="*/ 567956 h 1977657"/>
              <a:gd name="connsiteX6" fmla="*/ 704618 w 2767013"/>
              <a:gd name="connsiteY6" fmla="*/ 846563 h 1977657"/>
              <a:gd name="connsiteX7" fmla="*/ 811774 w 2767013"/>
              <a:gd name="connsiteY7" fmla="*/ 846563 h 1977657"/>
              <a:gd name="connsiteX8" fmla="*/ 818918 w 2767013"/>
              <a:gd name="connsiteY8" fmla="*/ 1127551 h 1977657"/>
              <a:gd name="connsiteX9" fmla="*/ 987987 w 2767013"/>
              <a:gd name="connsiteY9" fmla="*/ 1125169 h 1977657"/>
              <a:gd name="connsiteX10" fmla="*/ 985606 w 2767013"/>
              <a:gd name="connsiteY10" fmla="*/ 1403776 h 1977657"/>
              <a:gd name="connsiteX11" fmla="*/ 1023706 w 2767013"/>
              <a:gd name="connsiteY11" fmla="*/ 1406157 h 1977657"/>
              <a:gd name="connsiteX12" fmla="*/ 1023706 w 2767013"/>
              <a:gd name="connsiteY12" fmla="*/ 1691907 h 1977657"/>
              <a:gd name="connsiteX13" fmla="*/ 1126099 w 2767013"/>
              <a:gd name="connsiteY13" fmla="*/ 1691907 h 1977657"/>
              <a:gd name="connsiteX14" fmla="*/ 1128481 w 2767013"/>
              <a:gd name="connsiteY14" fmla="*/ 1977657 h 1977657"/>
              <a:gd name="connsiteX15" fmla="*/ 2745839 w 2767013"/>
              <a:gd name="connsiteY15" fmla="*/ 1976872 h 1977657"/>
              <a:gd name="connsiteX16" fmla="*/ 2767013 w 2767013"/>
              <a:gd name="connsiteY16" fmla="*/ 1968422 h 1977657"/>
              <a:gd name="connsiteX0" fmla="*/ 0 w 2745839"/>
              <a:gd name="connsiteY0" fmla="*/ 2090 h 1977657"/>
              <a:gd name="connsiteX1" fmla="*/ 651824 w 2745839"/>
              <a:gd name="connsiteY1" fmla="*/ 0 h 1977657"/>
              <a:gd name="connsiteX2" fmla="*/ 653159 w 2745839"/>
              <a:gd name="connsiteY2" fmla="*/ 284588 h 1977657"/>
              <a:gd name="connsiteX3" fmla="*/ 674246 w 2745839"/>
              <a:gd name="connsiteY3" fmla="*/ 282013 h 1977657"/>
              <a:gd name="connsiteX4" fmla="*/ 668899 w 2745839"/>
              <a:gd name="connsiteY4" fmla="*/ 570338 h 1977657"/>
              <a:gd name="connsiteX5" fmla="*/ 702238 w 2745839"/>
              <a:gd name="connsiteY5" fmla="*/ 567956 h 1977657"/>
              <a:gd name="connsiteX6" fmla="*/ 704618 w 2745839"/>
              <a:gd name="connsiteY6" fmla="*/ 846563 h 1977657"/>
              <a:gd name="connsiteX7" fmla="*/ 811774 w 2745839"/>
              <a:gd name="connsiteY7" fmla="*/ 846563 h 1977657"/>
              <a:gd name="connsiteX8" fmla="*/ 818918 w 2745839"/>
              <a:gd name="connsiteY8" fmla="*/ 1127551 h 1977657"/>
              <a:gd name="connsiteX9" fmla="*/ 987987 w 2745839"/>
              <a:gd name="connsiteY9" fmla="*/ 1125169 h 1977657"/>
              <a:gd name="connsiteX10" fmla="*/ 985606 w 2745839"/>
              <a:gd name="connsiteY10" fmla="*/ 1403776 h 1977657"/>
              <a:gd name="connsiteX11" fmla="*/ 1023706 w 2745839"/>
              <a:gd name="connsiteY11" fmla="*/ 1406157 h 1977657"/>
              <a:gd name="connsiteX12" fmla="*/ 1023706 w 2745839"/>
              <a:gd name="connsiteY12" fmla="*/ 1691907 h 1977657"/>
              <a:gd name="connsiteX13" fmla="*/ 1126099 w 2745839"/>
              <a:gd name="connsiteY13" fmla="*/ 1691907 h 1977657"/>
              <a:gd name="connsiteX14" fmla="*/ 1128481 w 2745839"/>
              <a:gd name="connsiteY14" fmla="*/ 1977657 h 1977657"/>
              <a:gd name="connsiteX15" fmla="*/ 2745839 w 2745839"/>
              <a:gd name="connsiteY15" fmla="*/ 1976872 h 1977657"/>
              <a:gd name="connsiteX0" fmla="*/ 0 w 2758718"/>
              <a:gd name="connsiteY0" fmla="*/ 2090 h 1977657"/>
              <a:gd name="connsiteX1" fmla="*/ 651824 w 2758718"/>
              <a:gd name="connsiteY1" fmla="*/ 0 h 1977657"/>
              <a:gd name="connsiteX2" fmla="*/ 653159 w 2758718"/>
              <a:gd name="connsiteY2" fmla="*/ 284588 h 1977657"/>
              <a:gd name="connsiteX3" fmla="*/ 674246 w 2758718"/>
              <a:gd name="connsiteY3" fmla="*/ 282013 h 1977657"/>
              <a:gd name="connsiteX4" fmla="*/ 668899 w 2758718"/>
              <a:gd name="connsiteY4" fmla="*/ 570338 h 1977657"/>
              <a:gd name="connsiteX5" fmla="*/ 702238 w 2758718"/>
              <a:gd name="connsiteY5" fmla="*/ 567956 h 1977657"/>
              <a:gd name="connsiteX6" fmla="*/ 704618 w 2758718"/>
              <a:gd name="connsiteY6" fmla="*/ 846563 h 1977657"/>
              <a:gd name="connsiteX7" fmla="*/ 811774 w 2758718"/>
              <a:gd name="connsiteY7" fmla="*/ 846563 h 1977657"/>
              <a:gd name="connsiteX8" fmla="*/ 818918 w 2758718"/>
              <a:gd name="connsiteY8" fmla="*/ 1127551 h 1977657"/>
              <a:gd name="connsiteX9" fmla="*/ 987987 w 2758718"/>
              <a:gd name="connsiteY9" fmla="*/ 1125169 h 1977657"/>
              <a:gd name="connsiteX10" fmla="*/ 985606 w 2758718"/>
              <a:gd name="connsiteY10" fmla="*/ 1403776 h 1977657"/>
              <a:gd name="connsiteX11" fmla="*/ 1023706 w 2758718"/>
              <a:gd name="connsiteY11" fmla="*/ 1406157 h 1977657"/>
              <a:gd name="connsiteX12" fmla="*/ 1023706 w 2758718"/>
              <a:gd name="connsiteY12" fmla="*/ 1691907 h 1977657"/>
              <a:gd name="connsiteX13" fmla="*/ 1126099 w 2758718"/>
              <a:gd name="connsiteY13" fmla="*/ 1691907 h 1977657"/>
              <a:gd name="connsiteX14" fmla="*/ 1128481 w 2758718"/>
              <a:gd name="connsiteY14" fmla="*/ 1977657 h 1977657"/>
              <a:gd name="connsiteX15" fmla="*/ 2758718 w 2758718"/>
              <a:gd name="connsiteY15" fmla="*/ 1976872 h 197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8718" h="1977657">
                <a:moveTo>
                  <a:pt x="0" y="2090"/>
                </a:moveTo>
                <a:lnTo>
                  <a:pt x="651824" y="0"/>
                </a:lnTo>
                <a:cubicBezTo>
                  <a:pt x="658019" y="2478"/>
                  <a:pt x="646964" y="282110"/>
                  <a:pt x="653159" y="284588"/>
                </a:cubicBezTo>
                <a:lnTo>
                  <a:pt x="674246" y="282013"/>
                </a:lnTo>
                <a:cubicBezTo>
                  <a:pt x="675040" y="374882"/>
                  <a:pt x="668105" y="477469"/>
                  <a:pt x="668899" y="570338"/>
                </a:cubicBezTo>
                <a:lnTo>
                  <a:pt x="702238" y="567956"/>
                </a:lnTo>
                <a:cubicBezTo>
                  <a:pt x="703825" y="662412"/>
                  <a:pt x="703031" y="752107"/>
                  <a:pt x="704618" y="846563"/>
                </a:cubicBezTo>
                <a:lnTo>
                  <a:pt x="811774" y="846563"/>
                </a:lnTo>
                <a:cubicBezTo>
                  <a:pt x="816536" y="848944"/>
                  <a:pt x="814156" y="1125170"/>
                  <a:pt x="818918" y="1127551"/>
                </a:cubicBezTo>
                <a:cubicBezTo>
                  <a:pt x="824474" y="1129932"/>
                  <a:pt x="982431" y="1122788"/>
                  <a:pt x="987987" y="1125169"/>
                </a:cubicBezTo>
                <a:cubicBezTo>
                  <a:pt x="992749" y="1126757"/>
                  <a:pt x="980844" y="1402188"/>
                  <a:pt x="985606" y="1403776"/>
                </a:cubicBezTo>
                <a:cubicBezTo>
                  <a:pt x="995131" y="1406157"/>
                  <a:pt x="1014181" y="1403776"/>
                  <a:pt x="1023706" y="1406157"/>
                </a:cubicBezTo>
                <a:cubicBezTo>
                  <a:pt x="1029262" y="1408538"/>
                  <a:pt x="1018150" y="1689526"/>
                  <a:pt x="1023706" y="1691907"/>
                </a:cubicBezTo>
                <a:lnTo>
                  <a:pt x="1126099" y="1691907"/>
                </a:lnTo>
                <a:cubicBezTo>
                  <a:pt x="1134037" y="1693494"/>
                  <a:pt x="1120543" y="1976070"/>
                  <a:pt x="1128481" y="1977657"/>
                </a:cubicBezTo>
                <a:lnTo>
                  <a:pt x="2758718" y="1976872"/>
                </a:lnTo>
              </a:path>
            </a:pathLst>
          </a:custGeom>
          <a:noFill/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978694" y="1550194"/>
            <a:ext cx="316706" cy="1835944"/>
          </a:xfrm>
          <a:custGeom>
            <a:avLst/>
            <a:gdLst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0481 w 316706"/>
              <a:gd name="connsiteY4" fmla="*/ 33337 h 1835944"/>
              <a:gd name="connsiteX5" fmla="*/ 42862 w 316706"/>
              <a:gd name="connsiteY5" fmla="*/ 50006 h 1835944"/>
              <a:gd name="connsiteX6" fmla="*/ 45244 w 316706"/>
              <a:gd name="connsiteY6" fmla="*/ 61912 h 1835944"/>
              <a:gd name="connsiteX7" fmla="*/ 73819 w 316706"/>
              <a:gd name="connsiteY7" fmla="*/ 64294 h 1835944"/>
              <a:gd name="connsiteX8" fmla="*/ 76200 w 316706"/>
              <a:gd name="connsiteY8" fmla="*/ 102394 h 1835944"/>
              <a:gd name="connsiteX9" fmla="*/ 83344 w 316706"/>
              <a:gd name="connsiteY9" fmla="*/ 107156 h 1835944"/>
              <a:gd name="connsiteX10" fmla="*/ 88106 w 316706"/>
              <a:gd name="connsiteY10" fmla="*/ 114300 h 1835944"/>
              <a:gd name="connsiteX11" fmla="*/ 88106 w 316706"/>
              <a:gd name="connsiteY11" fmla="*/ 285750 h 1835944"/>
              <a:gd name="connsiteX12" fmla="*/ 97631 w 316706"/>
              <a:gd name="connsiteY12" fmla="*/ 357187 h 1835944"/>
              <a:gd name="connsiteX13" fmla="*/ 109537 w 316706"/>
              <a:gd name="connsiteY13" fmla="*/ 376237 h 1835944"/>
              <a:gd name="connsiteX14" fmla="*/ 116681 w 316706"/>
              <a:gd name="connsiteY14" fmla="*/ 416719 h 1835944"/>
              <a:gd name="connsiteX15" fmla="*/ 119062 w 316706"/>
              <a:gd name="connsiteY15" fmla="*/ 547687 h 1835944"/>
              <a:gd name="connsiteX16" fmla="*/ 133350 w 316706"/>
              <a:gd name="connsiteY16" fmla="*/ 550069 h 1835944"/>
              <a:gd name="connsiteX17" fmla="*/ 138112 w 316706"/>
              <a:gd name="connsiteY17" fmla="*/ 557212 h 1835944"/>
              <a:gd name="connsiteX18" fmla="*/ 140494 w 316706"/>
              <a:gd name="connsiteY18" fmla="*/ 578644 h 1835944"/>
              <a:gd name="connsiteX19" fmla="*/ 145256 w 316706"/>
              <a:gd name="connsiteY19" fmla="*/ 585787 h 1835944"/>
              <a:gd name="connsiteX20" fmla="*/ 157162 w 316706"/>
              <a:gd name="connsiteY20" fmla="*/ 650081 h 1835944"/>
              <a:gd name="connsiteX21" fmla="*/ 154781 w 316706"/>
              <a:gd name="connsiteY21" fmla="*/ 721519 h 1835944"/>
              <a:gd name="connsiteX22" fmla="*/ 152400 w 316706"/>
              <a:gd name="connsiteY22" fmla="*/ 731044 h 1835944"/>
              <a:gd name="connsiteX23" fmla="*/ 154781 w 316706"/>
              <a:gd name="connsiteY23" fmla="*/ 821531 h 1835944"/>
              <a:gd name="connsiteX24" fmla="*/ 169069 w 316706"/>
              <a:gd name="connsiteY24" fmla="*/ 823912 h 1835944"/>
              <a:gd name="connsiteX25" fmla="*/ 171450 w 316706"/>
              <a:gd name="connsiteY25" fmla="*/ 862012 h 1835944"/>
              <a:gd name="connsiteX26" fmla="*/ 176212 w 316706"/>
              <a:gd name="connsiteY26" fmla="*/ 876300 h 1835944"/>
              <a:gd name="connsiteX27" fmla="*/ 178594 w 316706"/>
              <a:gd name="connsiteY27" fmla="*/ 890587 h 1835944"/>
              <a:gd name="connsiteX28" fmla="*/ 180975 w 316706"/>
              <a:gd name="connsiteY28" fmla="*/ 942975 h 1835944"/>
              <a:gd name="connsiteX29" fmla="*/ 183356 w 316706"/>
              <a:gd name="connsiteY29" fmla="*/ 950119 h 1835944"/>
              <a:gd name="connsiteX30" fmla="*/ 190500 w 316706"/>
              <a:gd name="connsiteY30" fmla="*/ 952500 h 1835944"/>
              <a:gd name="connsiteX31" fmla="*/ 195262 w 316706"/>
              <a:gd name="connsiteY31" fmla="*/ 997744 h 1835944"/>
              <a:gd name="connsiteX32" fmla="*/ 209550 w 316706"/>
              <a:gd name="connsiteY32" fmla="*/ 1159669 h 1835944"/>
              <a:gd name="connsiteX33" fmla="*/ 211931 w 316706"/>
              <a:gd name="connsiteY33" fmla="*/ 1171575 h 1835944"/>
              <a:gd name="connsiteX34" fmla="*/ 214312 w 316706"/>
              <a:gd name="connsiteY34" fmla="*/ 1188244 h 1835944"/>
              <a:gd name="connsiteX35" fmla="*/ 219075 w 316706"/>
              <a:gd name="connsiteY35" fmla="*/ 1195387 h 1835944"/>
              <a:gd name="connsiteX36" fmla="*/ 223837 w 316706"/>
              <a:gd name="connsiteY36" fmla="*/ 1250156 h 1835944"/>
              <a:gd name="connsiteX37" fmla="*/ 238125 w 316706"/>
              <a:gd name="connsiteY37" fmla="*/ 1266825 h 1835944"/>
              <a:gd name="connsiteX38" fmla="*/ 245269 w 316706"/>
              <a:gd name="connsiteY38" fmla="*/ 1314450 h 1835944"/>
              <a:gd name="connsiteX39" fmla="*/ 250031 w 316706"/>
              <a:gd name="connsiteY39" fmla="*/ 1328737 h 1835944"/>
              <a:gd name="connsiteX40" fmla="*/ 247650 w 316706"/>
              <a:gd name="connsiteY40" fmla="*/ 1350169 h 1835944"/>
              <a:gd name="connsiteX41" fmla="*/ 245269 w 316706"/>
              <a:gd name="connsiteY41" fmla="*/ 1357312 h 1835944"/>
              <a:gd name="connsiteX42" fmla="*/ 247650 w 316706"/>
              <a:gd name="connsiteY42" fmla="*/ 1414462 h 1835944"/>
              <a:gd name="connsiteX43" fmla="*/ 252412 w 316706"/>
              <a:gd name="connsiteY43" fmla="*/ 1445419 h 1835944"/>
              <a:gd name="connsiteX44" fmla="*/ 257175 w 316706"/>
              <a:gd name="connsiteY44" fmla="*/ 1493044 h 1835944"/>
              <a:gd name="connsiteX45" fmla="*/ 259556 w 316706"/>
              <a:gd name="connsiteY45" fmla="*/ 1500187 h 1835944"/>
              <a:gd name="connsiteX46" fmla="*/ 264319 w 316706"/>
              <a:gd name="connsiteY46" fmla="*/ 1535906 h 1835944"/>
              <a:gd name="connsiteX47" fmla="*/ 266700 w 316706"/>
              <a:gd name="connsiteY47" fmla="*/ 1552575 h 1835944"/>
              <a:gd name="connsiteX48" fmla="*/ 292894 w 316706"/>
              <a:gd name="connsiteY48" fmla="*/ 1554956 h 1835944"/>
              <a:gd name="connsiteX49" fmla="*/ 295275 w 316706"/>
              <a:gd name="connsiteY49" fmla="*/ 1574006 h 1835944"/>
              <a:gd name="connsiteX50" fmla="*/ 309562 w 316706"/>
              <a:gd name="connsiteY50" fmla="*/ 1683544 h 1835944"/>
              <a:gd name="connsiteX51" fmla="*/ 314325 w 316706"/>
              <a:gd name="connsiteY51" fmla="*/ 1707356 h 1835944"/>
              <a:gd name="connsiteX52" fmla="*/ 316706 w 316706"/>
              <a:gd name="connsiteY52" fmla="*/ 1759744 h 1835944"/>
              <a:gd name="connsiteX53" fmla="*/ 314325 w 316706"/>
              <a:gd name="connsiteY53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0481 w 316706"/>
              <a:gd name="connsiteY4" fmla="*/ 33337 h 1835944"/>
              <a:gd name="connsiteX5" fmla="*/ 42862 w 316706"/>
              <a:gd name="connsiteY5" fmla="*/ 50006 h 1835944"/>
              <a:gd name="connsiteX6" fmla="*/ 38100 w 316706"/>
              <a:gd name="connsiteY6" fmla="*/ 66674 h 1835944"/>
              <a:gd name="connsiteX7" fmla="*/ 73819 w 316706"/>
              <a:gd name="connsiteY7" fmla="*/ 64294 h 1835944"/>
              <a:gd name="connsiteX8" fmla="*/ 76200 w 316706"/>
              <a:gd name="connsiteY8" fmla="*/ 102394 h 1835944"/>
              <a:gd name="connsiteX9" fmla="*/ 83344 w 316706"/>
              <a:gd name="connsiteY9" fmla="*/ 107156 h 1835944"/>
              <a:gd name="connsiteX10" fmla="*/ 88106 w 316706"/>
              <a:gd name="connsiteY10" fmla="*/ 114300 h 1835944"/>
              <a:gd name="connsiteX11" fmla="*/ 88106 w 316706"/>
              <a:gd name="connsiteY11" fmla="*/ 285750 h 1835944"/>
              <a:gd name="connsiteX12" fmla="*/ 97631 w 316706"/>
              <a:gd name="connsiteY12" fmla="*/ 357187 h 1835944"/>
              <a:gd name="connsiteX13" fmla="*/ 109537 w 316706"/>
              <a:gd name="connsiteY13" fmla="*/ 376237 h 1835944"/>
              <a:gd name="connsiteX14" fmla="*/ 116681 w 316706"/>
              <a:gd name="connsiteY14" fmla="*/ 416719 h 1835944"/>
              <a:gd name="connsiteX15" fmla="*/ 119062 w 316706"/>
              <a:gd name="connsiteY15" fmla="*/ 547687 h 1835944"/>
              <a:gd name="connsiteX16" fmla="*/ 133350 w 316706"/>
              <a:gd name="connsiteY16" fmla="*/ 550069 h 1835944"/>
              <a:gd name="connsiteX17" fmla="*/ 138112 w 316706"/>
              <a:gd name="connsiteY17" fmla="*/ 557212 h 1835944"/>
              <a:gd name="connsiteX18" fmla="*/ 140494 w 316706"/>
              <a:gd name="connsiteY18" fmla="*/ 578644 h 1835944"/>
              <a:gd name="connsiteX19" fmla="*/ 145256 w 316706"/>
              <a:gd name="connsiteY19" fmla="*/ 585787 h 1835944"/>
              <a:gd name="connsiteX20" fmla="*/ 157162 w 316706"/>
              <a:gd name="connsiteY20" fmla="*/ 650081 h 1835944"/>
              <a:gd name="connsiteX21" fmla="*/ 154781 w 316706"/>
              <a:gd name="connsiteY21" fmla="*/ 721519 h 1835944"/>
              <a:gd name="connsiteX22" fmla="*/ 152400 w 316706"/>
              <a:gd name="connsiteY22" fmla="*/ 731044 h 1835944"/>
              <a:gd name="connsiteX23" fmla="*/ 154781 w 316706"/>
              <a:gd name="connsiteY23" fmla="*/ 821531 h 1835944"/>
              <a:gd name="connsiteX24" fmla="*/ 169069 w 316706"/>
              <a:gd name="connsiteY24" fmla="*/ 823912 h 1835944"/>
              <a:gd name="connsiteX25" fmla="*/ 171450 w 316706"/>
              <a:gd name="connsiteY25" fmla="*/ 862012 h 1835944"/>
              <a:gd name="connsiteX26" fmla="*/ 176212 w 316706"/>
              <a:gd name="connsiteY26" fmla="*/ 876300 h 1835944"/>
              <a:gd name="connsiteX27" fmla="*/ 178594 w 316706"/>
              <a:gd name="connsiteY27" fmla="*/ 890587 h 1835944"/>
              <a:gd name="connsiteX28" fmla="*/ 180975 w 316706"/>
              <a:gd name="connsiteY28" fmla="*/ 942975 h 1835944"/>
              <a:gd name="connsiteX29" fmla="*/ 183356 w 316706"/>
              <a:gd name="connsiteY29" fmla="*/ 950119 h 1835944"/>
              <a:gd name="connsiteX30" fmla="*/ 190500 w 316706"/>
              <a:gd name="connsiteY30" fmla="*/ 952500 h 1835944"/>
              <a:gd name="connsiteX31" fmla="*/ 195262 w 316706"/>
              <a:gd name="connsiteY31" fmla="*/ 997744 h 1835944"/>
              <a:gd name="connsiteX32" fmla="*/ 209550 w 316706"/>
              <a:gd name="connsiteY32" fmla="*/ 1159669 h 1835944"/>
              <a:gd name="connsiteX33" fmla="*/ 211931 w 316706"/>
              <a:gd name="connsiteY33" fmla="*/ 1171575 h 1835944"/>
              <a:gd name="connsiteX34" fmla="*/ 214312 w 316706"/>
              <a:gd name="connsiteY34" fmla="*/ 1188244 h 1835944"/>
              <a:gd name="connsiteX35" fmla="*/ 219075 w 316706"/>
              <a:gd name="connsiteY35" fmla="*/ 1195387 h 1835944"/>
              <a:gd name="connsiteX36" fmla="*/ 223837 w 316706"/>
              <a:gd name="connsiteY36" fmla="*/ 1250156 h 1835944"/>
              <a:gd name="connsiteX37" fmla="*/ 238125 w 316706"/>
              <a:gd name="connsiteY37" fmla="*/ 1266825 h 1835944"/>
              <a:gd name="connsiteX38" fmla="*/ 245269 w 316706"/>
              <a:gd name="connsiteY38" fmla="*/ 1314450 h 1835944"/>
              <a:gd name="connsiteX39" fmla="*/ 250031 w 316706"/>
              <a:gd name="connsiteY39" fmla="*/ 1328737 h 1835944"/>
              <a:gd name="connsiteX40" fmla="*/ 247650 w 316706"/>
              <a:gd name="connsiteY40" fmla="*/ 1350169 h 1835944"/>
              <a:gd name="connsiteX41" fmla="*/ 245269 w 316706"/>
              <a:gd name="connsiteY41" fmla="*/ 1357312 h 1835944"/>
              <a:gd name="connsiteX42" fmla="*/ 247650 w 316706"/>
              <a:gd name="connsiteY42" fmla="*/ 1414462 h 1835944"/>
              <a:gd name="connsiteX43" fmla="*/ 252412 w 316706"/>
              <a:gd name="connsiteY43" fmla="*/ 1445419 h 1835944"/>
              <a:gd name="connsiteX44" fmla="*/ 257175 w 316706"/>
              <a:gd name="connsiteY44" fmla="*/ 1493044 h 1835944"/>
              <a:gd name="connsiteX45" fmla="*/ 259556 w 316706"/>
              <a:gd name="connsiteY45" fmla="*/ 1500187 h 1835944"/>
              <a:gd name="connsiteX46" fmla="*/ 264319 w 316706"/>
              <a:gd name="connsiteY46" fmla="*/ 1535906 h 1835944"/>
              <a:gd name="connsiteX47" fmla="*/ 266700 w 316706"/>
              <a:gd name="connsiteY47" fmla="*/ 1552575 h 1835944"/>
              <a:gd name="connsiteX48" fmla="*/ 292894 w 316706"/>
              <a:gd name="connsiteY48" fmla="*/ 1554956 h 1835944"/>
              <a:gd name="connsiteX49" fmla="*/ 295275 w 316706"/>
              <a:gd name="connsiteY49" fmla="*/ 1574006 h 1835944"/>
              <a:gd name="connsiteX50" fmla="*/ 309562 w 316706"/>
              <a:gd name="connsiteY50" fmla="*/ 1683544 h 1835944"/>
              <a:gd name="connsiteX51" fmla="*/ 314325 w 316706"/>
              <a:gd name="connsiteY51" fmla="*/ 1707356 h 1835944"/>
              <a:gd name="connsiteX52" fmla="*/ 316706 w 316706"/>
              <a:gd name="connsiteY52" fmla="*/ 1759744 h 1835944"/>
              <a:gd name="connsiteX53" fmla="*/ 314325 w 316706"/>
              <a:gd name="connsiteY53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2862 w 316706"/>
              <a:gd name="connsiteY4" fmla="*/ 50006 h 1835944"/>
              <a:gd name="connsiteX5" fmla="*/ 38100 w 316706"/>
              <a:gd name="connsiteY5" fmla="*/ 66674 h 1835944"/>
              <a:gd name="connsiteX6" fmla="*/ 73819 w 316706"/>
              <a:gd name="connsiteY6" fmla="*/ 64294 h 1835944"/>
              <a:gd name="connsiteX7" fmla="*/ 76200 w 316706"/>
              <a:gd name="connsiteY7" fmla="*/ 102394 h 1835944"/>
              <a:gd name="connsiteX8" fmla="*/ 83344 w 316706"/>
              <a:gd name="connsiteY8" fmla="*/ 107156 h 1835944"/>
              <a:gd name="connsiteX9" fmla="*/ 88106 w 316706"/>
              <a:gd name="connsiteY9" fmla="*/ 114300 h 1835944"/>
              <a:gd name="connsiteX10" fmla="*/ 88106 w 316706"/>
              <a:gd name="connsiteY10" fmla="*/ 285750 h 1835944"/>
              <a:gd name="connsiteX11" fmla="*/ 97631 w 316706"/>
              <a:gd name="connsiteY11" fmla="*/ 357187 h 1835944"/>
              <a:gd name="connsiteX12" fmla="*/ 109537 w 316706"/>
              <a:gd name="connsiteY12" fmla="*/ 376237 h 1835944"/>
              <a:gd name="connsiteX13" fmla="*/ 116681 w 316706"/>
              <a:gd name="connsiteY13" fmla="*/ 416719 h 1835944"/>
              <a:gd name="connsiteX14" fmla="*/ 119062 w 316706"/>
              <a:gd name="connsiteY14" fmla="*/ 547687 h 1835944"/>
              <a:gd name="connsiteX15" fmla="*/ 133350 w 316706"/>
              <a:gd name="connsiteY15" fmla="*/ 550069 h 1835944"/>
              <a:gd name="connsiteX16" fmla="*/ 138112 w 316706"/>
              <a:gd name="connsiteY16" fmla="*/ 557212 h 1835944"/>
              <a:gd name="connsiteX17" fmla="*/ 140494 w 316706"/>
              <a:gd name="connsiteY17" fmla="*/ 578644 h 1835944"/>
              <a:gd name="connsiteX18" fmla="*/ 145256 w 316706"/>
              <a:gd name="connsiteY18" fmla="*/ 585787 h 1835944"/>
              <a:gd name="connsiteX19" fmla="*/ 157162 w 316706"/>
              <a:gd name="connsiteY19" fmla="*/ 650081 h 1835944"/>
              <a:gd name="connsiteX20" fmla="*/ 154781 w 316706"/>
              <a:gd name="connsiteY20" fmla="*/ 721519 h 1835944"/>
              <a:gd name="connsiteX21" fmla="*/ 152400 w 316706"/>
              <a:gd name="connsiteY21" fmla="*/ 731044 h 1835944"/>
              <a:gd name="connsiteX22" fmla="*/ 154781 w 316706"/>
              <a:gd name="connsiteY22" fmla="*/ 821531 h 1835944"/>
              <a:gd name="connsiteX23" fmla="*/ 169069 w 316706"/>
              <a:gd name="connsiteY23" fmla="*/ 823912 h 1835944"/>
              <a:gd name="connsiteX24" fmla="*/ 171450 w 316706"/>
              <a:gd name="connsiteY24" fmla="*/ 862012 h 1835944"/>
              <a:gd name="connsiteX25" fmla="*/ 176212 w 316706"/>
              <a:gd name="connsiteY25" fmla="*/ 876300 h 1835944"/>
              <a:gd name="connsiteX26" fmla="*/ 178594 w 316706"/>
              <a:gd name="connsiteY26" fmla="*/ 890587 h 1835944"/>
              <a:gd name="connsiteX27" fmla="*/ 180975 w 316706"/>
              <a:gd name="connsiteY27" fmla="*/ 942975 h 1835944"/>
              <a:gd name="connsiteX28" fmla="*/ 183356 w 316706"/>
              <a:gd name="connsiteY28" fmla="*/ 950119 h 1835944"/>
              <a:gd name="connsiteX29" fmla="*/ 190500 w 316706"/>
              <a:gd name="connsiteY29" fmla="*/ 952500 h 1835944"/>
              <a:gd name="connsiteX30" fmla="*/ 195262 w 316706"/>
              <a:gd name="connsiteY30" fmla="*/ 997744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2862 w 316706"/>
              <a:gd name="connsiteY4" fmla="*/ 50006 h 1835944"/>
              <a:gd name="connsiteX5" fmla="*/ 38100 w 316706"/>
              <a:gd name="connsiteY5" fmla="*/ 66674 h 1835944"/>
              <a:gd name="connsiteX6" fmla="*/ 73819 w 316706"/>
              <a:gd name="connsiteY6" fmla="*/ 64294 h 1835944"/>
              <a:gd name="connsiteX7" fmla="*/ 76200 w 316706"/>
              <a:gd name="connsiteY7" fmla="*/ 102394 h 1835944"/>
              <a:gd name="connsiteX8" fmla="*/ 83344 w 316706"/>
              <a:gd name="connsiteY8" fmla="*/ 107156 h 1835944"/>
              <a:gd name="connsiteX9" fmla="*/ 88106 w 316706"/>
              <a:gd name="connsiteY9" fmla="*/ 114300 h 1835944"/>
              <a:gd name="connsiteX10" fmla="*/ 88106 w 316706"/>
              <a:gd name="connsiteY10" fmla="*/ 285750 h 1835944"/>
              <a:gd name="connsiteX11" fmla="*/ 97631 w 316706"/>
              <a:gd name="connsiteY11" fmla="*/ 357187 h 1835944"/>
              <a:gd name="connsiteX12" fmla="*/ 109537 w 316706"/>
              <a:gd name="connsiteY12" fmla="*/ 376237 h 1835944"/>
              <a:gd name="connsiteX13" fmla="*/ 116681 w 316706"/>
              <a:gd name="connsiteY13" fmla="*/ 416719 h 1835944"/>
              <a:gd name="connsiteX14" fmla="*/ 119062 w 316706"/>
              <a:gd name="connsiteY14" fmla="*/ 547687 h 1835944"/>
              <a:gd name="connsiteX15" fmla="*/ 133350 w 316706"/>
              <a:gd name="connsiteY15" fmla="*/ 550069 h 1835944"/>
              <a:gd name="connsiteX16" fmla="*/ 138112 w 316706"/>
              <a:gd name="connsiteY16" fmla="*/ 557212 h 1835944"/>
              <a:gd name="connsiteX17" fmla="*/ 140494 w 316706"/>
              <a:gd name="connsiteY17" fmla="*/ 578644 h 1835944"/>
              <a:gd name="connsiteX18" fmla="*/ 145256 w 316706"/>
              <a:gd name="connsiteY18" fmla="*/ 585787 h 1835944"/>
              <a:gd name="connsiteX19" fmla="*/ 157162 w 316706"/>
              <a:gd name="connsiteY19" fmla="*/ 650081 h 1835944"/>
              <a:gd name="connsiteX20" fmla="*/ 154781 w 316706"/>
              <a:gd name="connsiteY20" fmla="*/ 721519 h 1835944"/>
              <a:gd name="connsiteX21" fmla="*/ 152400 w 316706"/>
              <a:gd name="connsiteY21" fmla="*/ 731044 h 1835944"/>
              <a:gd name="connsiteX22" fmla="*/ 154781 w 316706"/>
              <a:gd name="connsiteY22" fmla="*/ 821531 h 1835944"/>
              <a:gd name="connsiteX23" fmla="*/ 169069 w 316706"/>
              <a:gd name="connsiteY23" fmla="*/ 823912 h 1835944"/>
              <a:gd name="connsiteX24" fmla="*/ 171450 w 316706"/>
              <a:gd name="connsiteY24" fmla="*/ 862012 h 1835944"/>
              <a:gd name="connsiteX25" fmla="*/ 176212 w 316706"/>
              <a:gd name="connsiteY25" fmla="*/ 876300 h 1835944"/>
              <a:gd name="connsiteX26" fmla="*/ 178594 w 316706"/>
              <a:gd name="connsiteY26" fmla="*/ 890587 h 1835944"/>
              <a:gd name="connsiteX27" fmla="*/ 180975 w 316706"/>
              <a:gd name="connsiteY27" fmla="*/ 942975 h 1835944"/>
              <a:gd name="connsiteX28" fmla="*/ 183356 w 316706"/>
              <a:gd name="connsiteY28" fmla="*/ 950119 h 1835944"/>
              <a:gd name="connsiteX29" fmla="*/ 190500 w 316706"/>
              <a:gd name="connsiteY29" fmla="*/ 952500 h 1835944"/>
              <a:gd name="connsiteX30" fmla="*/ 195262 w 316706"/>
              <a:gd name="connsiteY30" fmla="*/ 997744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42862 w 316706"/>
              <a:gd name="connsiteY4" fmla="*/ 50006 h 1835944"/>
              <a:gd name="connsiteX5" fmla="*/ 38100 w 316706"/>
              <a:gd name="connsiteY5" fmla="*/ 66674 h 1835944"/>
              <a:gd name="connsiteX6" fmla="*/ 73819 w 316706"/>
              <a:gd name="connsiteY6" fmla="*/ 64294 h 1835944"/>
              <a:gd name="connsiteX7" fmla="*/ 76200 w 316706"/>
              <a:gd name="connsiteY7" fmla="*/ 102394 h 1835944"/>
              <a:gd name="connsiteX8" fmla="*/ 83344 w 316706"/>
              <a:gd name="connsiteY8" fmla="*/ 107156 h 1835944"/>
              <a:gd name="connsiteX9" fmla="*/ 88106 w 316706"/>
              <a:gd name="connsiteY9" fmla="*/ 114300 h 1835944"/>
              <a:gd name="connsiteX10" fmla="*/ 88106 w 316706"/>
              <a:gd name="connsiteY10" fmla="*/ 285750 h 1835944"/>
              <a:gd name="connsiteX11" fmla="*/ 97631 w 316706"/>
              <a:gd name="connsiteY11" fmla="*/ 357187 h 1835944"/>
              <a:gd name="connsiteX12" fmla="*/ 109537 w 316706"/>
              <a:gd name="connsiteY12" fmla="*/ 376237 h 1835944"/>
              <a:gd name="connsiteX13" fmla="*/ 116681 w 316706"/>
              <a:gd name="connsiteY13" fmla="*/ 416719 h 1835944"/>
              <a:gd name="connsiteX14" fmla="*/ 119062 w 316706"/>
              <a:gd name="connsiteY14" fmla="*/ 547687 h 1835944"/>
              <a:gd name="connsiteX15" fmla="*/ 133350 w 316706"/>
              <a:gd name="connsiteY15" fmla="*/ 550069 h 1835944"/>
              <a:gd name="connsiteX16" fmla="*/ 138112 w 316706"/>
              <a:gd name="connsiteY16" fmla="*/ 557212 h 1835944"/>
              <a:gd name="connsiteX17" fmla="*/ 140494 w 316706"/>
              <a:gd name="connsiteY17" fmla="*/ 578644 h 1835944"/>
              <a:gd name="connsiteX18" fmla="*/ 145256 w 316706"/>
              <a:gd name="connsiteY18" fmla="*/ 585787 h 1835944"/>
              <a:gd name="connsiteX19" fmla="*/ 157162 w 316706"/>
              <a:gd name="connsiteY19" fmla="*/ 650081 h 1835944"/>
              <a:gd name="connsiteX20" fmla="*/ 154781 w 316706"/>
              <a:gd name="connsiteY20" fmla="*/ 721519 h 1835944"/>
              <a:gd name="connsiteX21" fmla="*/ 152400 w 316706"/>
              <a:gd name="connsiteY21" fmla="*/ 731044 h 1835944"/>
              <a:gd name="connsiteX22" fmla="*/ 154781 w 316706"/>
              <a:gd name="connsiteY22" fmla="*/ 821531 h 1835944"/>
              <a:gd name="connsiteX23" fmla="*/ 169069 w 316706"/>
              <a:gd name="connsiteY23" fmla="*/ 823912 h 1835944"/>
              <a:gd name="connsiteX24" fmla="*/ 171450 w 316706"/>
              <a:gd name="connsiteY24" fmla="*/ 862012 h 1835944"/>
              <a:gd name="connsiteX25" fmla="*/ 176212 w 316706"/>
              <a:gd name="connsiteY25" fmla="*/ 876300 h 1835944"/>
              <a:gd name="connsiteX26" fmla="*/ 178594 w 316706"/>
              <a:gd name="connsiteY26" fmla="*/ 890587 h 1835944"/>
              <a:gd name="connsiteX27" fmla="*/ 180975 w 316706"/>
              <a:gd name="connsiteY27" fmla="*/ 942975 h 1835944"/>
              <a:gd name="connsiteX28" fmla="*/ 183356 w 316706"/>
              <a:gd name="connsiteY28" fmla="*/ 950119 h 1835944"/>
              <a:gd name="connsiteX29" fmla="*/ 190500 w 316706"/>
              <a:gd name="connsiteY29" fmla="*/ 952500 h 1835944"/>
              <a:gd name="connsiteX30" fmla="*/ 195262 w 316706"/>
              <a:gd name="connsiteY30" fmla="*/ 997744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73819 w 316706"/>
              <a:gd name="connsiteY5" fmla="*/ 64294 h 1835944"/>
              <a:gd name="connsiteX6" fmla="*/ 76200 w 316706"/>
              <a:gd name="connsiteY6" fmla="*/ 102394 h 1835944"/>
              <a:gd name="connsiteX7" fmla="*/ 83344 w 316706"/>
              <a:gd name="connsiteY7" fmla="*/ 107156 h 1835944"/>
              <a:gd name="connsiteX8" fmla="*/ 88106 w 316706"/>
              <a:gd name="connsiteY8" fmla="*/ 114300 h 1835944"/>
              <a:gd name="connsiteX9" fmla="*/ 88106 w 316706"/>
              <a:gd name="connsiteY9" fmla="*/ 285750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5256 w 316706"/>
              <a:gd name="connsiteY17" fmla="*/ 585787 h 1835944"/>
              <a:gd name="connsiteX18" fmla="*/ 157162 w 316706"/>
              <a:gd name="connsiteY18" fmla="*/ 650081 h 1835944"/>
              <a:gd name="connsiteX19" fmla="*/ 154781 w 316706"/>
              <a:gd name="connsiteY19" fmla="*/ 721519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73819 w 316706"/>
              <a:gd name="connsiteY5" fmla="*/ 64294 h 1835944"/>
              <a:gd name="connsiteX6" fmla="*/ 76200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97631 w 316706"/>
              <a:gd name="connsiteY9" fmla="*/ 357187 h 1835944"/>
              <a:gd name="connsiteX10" fmla="*/ 109537 w 316706"/>
              <a:gd name="connsiteY10" fmla="*/ 376237 h 1835944"/>
              <a:gd name="connsiteX11" fmla="*/ 116681 w 316706"/>
              <a:gd name="connsiteY11" fmla="*/ 416719 h 1835944"/>
              <a:gd name="connsiteX12" fmla="*/ 119062 w 316706"/>
              <a:gd name="connsiteY12" fmla="*/ 547687 h 1835944"/>
              <a:gd name="connsiteX13" fmla="*/ 133350 w 316706"/>
              <a:gd name="connsiteY13" fmla="*/ 550069 h 1835944"/>
              <a:gd name="connsiteX14" fmla="*/ 138112 w 316706"/>
              <a:gd name="connsiteY14" fmla="*/ 557212 h 1835944"/>
              <a:gd name="connsiteX15" fmla="*/ 140494 w 316706"/>
              <a:gd name="connsiteY15" fmla="*/ 578644 h 1835944"/>
              <a:gd name="connsiteX16" fmla="*/ 145256 w 316706"/>
              <a:gd name="connsiteY16" fmla="*/ 585787 h 1835944"/>
              <a:gd name="connsiteX17" fmla="*/ 157162 w 316706"/>
              <a:gd name="connsiteY17" fmla="*/ 650081 h 1835944"/>
              <a:gd name="connsiteX18" fmla="*/ 154781 w 316706"/>
              <a:gd name="connsiteY18" fmla="*/ 721519 h 1835944"/>
              <a:gd name="connsiteX19" fmla="*/ 152400 w 316706"/>
              <a:gd name="connsiteY19" fmla="*/ 731044 h 1835944"/>
              <a:gd name="connsiteX20" fmla="*/ 154781 w 316706"/>
              <a:gd name="connsiteY20" fmla="*/ 821531 h 1835944"/>
              <a:gd name="connsiteX21" fmla="*/ 169069 w 316706"/>
              <a:gd name="connsiteY21" fmla="*/ 823912 h 1835944"/>
              <a:gd name="connsiteX22" fmla="*/ 171450 w 316706"/>
              <a:gd name="connsiteY22" fmla="*/ 862012 h 1835944"/>
              <a:gd name="connsiteX23" fmla="*/ 176212 w 316706"/>
              <a:gd name="connsiteY23" fmla="*/ 876300 h 1835944"/>
              <a:gd name="connsiteX24" fmla="*/ 178594 w 316706"/>
              <a:gd name="connsiteY24" fmla="*/ 890587 h 1835944"/>
              <a:gd name="connsiteX25" fmla="*/ 180975 w 316706"/>
              <a:gd name="connsiteY25" fmla="*/ 942975 h 1835944"/>
              <a:gd name="connsiteX26" fmla="*/ 183356 w 316706"/>
              <a:gd name="connsiteY26" fmla="*/ 950119 h 1835944"/>
              <a:gd name="connsiteX27" fmla="*/ 190500 w 316706"/>
              <a:gd name="connsiteY27" fmla="*/ 952500 h 1835944"/>
              <a:gd name="connsiteX28" fmla="*/ 195262 w 316706"/>
              <a:gd name="connsiteY28" fmla="*/ 997744 h 1835944"/>
              <a:gd name="connsiteX29" fmla="*/ 209550 w 316706"/>
              <a:gd name="connsiteY29" fmla="*/ 1159669 h 1835944"/>
              <a:gd name="connsiteX30" fmla="*/ 211931 w 316706"/>
              <a:gd name="connsiteY30" fmla="*/ 1171575 h 1835944"/>
              <a:gd name="connsiteX31" fmla="*/ 214312 w 316706"/>
              <a:gd name="connsiteY31" fmla="*/ 1188244 h 1835944"/>
              <a:gd name="connsiteX32" fmla="*/ 219075 w 316706"/>
              <a:gd name="connsiteY32" fmla="*/ 1195387 h 1835944"/>
              <a:gd name="connsiteX33" fmla="*/ 223837 w 316706"/>
              <a:gd name="connsiteY33" fmla="*/ 1250156 h 1835944"/>
              <a:gd name="connsiteX34" fmla="*/ 238125 w 316706"/>
              <a:gd name="connsiteY34" fmla="*/ 1266825 h 1835944"/>
              <a:gd name="connsiteX35" fmla="*/ 245269 w 316706"/>
              <a:gd name="connsiteY35" fmla="*/ 1314450 h 1835944"/>
              <a:gd name="connsiteX36" fmla="*/ 250031 w 316706"/>
              <a:gd name="connsiteY36" fmla="*/ 1328737 h 1835944"/>
              <a:gd name="connsiteX37" fmla="*/ 247650 w 316706"/>
              <a:gd name="connsiteY37" fmla="*/ 1350169 h 1835944"/>
              <a:gd name="connsiteX38" fmla="*/ 245269 w 316706"/>
              <a:gd name="connsiteY38" fmla="*/ 1357312 h 1835944"/>
              <a:gd name="connsiteX39" fmla="*/ 247650 w 316706"/>
              <a:gd name="connsiteY39" fmla="*/ 1414462 h 1835944"/>
              <a:gd name="connsiteX40" fmla="*/ 252412 w 316706"/>
              <a:gd name="connsiteY40" fmla="*/ 1445419 h 1835944"/>
              <a:gd name="connsiteX41" fmla="*/ 257175 w 316706"/>
              <a:gd name="connsiteY41" fmla="*/ 1493044 h 1835944"/>
              <a:gd name="connsiteX42" fmla="*/ 259556 w 316706"/>
              <a:gd name="connsiteY42" fmla="*/ 1500187 h 1835944"/>
              <a:gd name="connsiteX43" fmla="*/ 264319 w 316706"/>
              <a:gd name="connsiteY43" fmla="*/ 1535906 h 1835944"/>
              <a:gd name="connsiteX44" fmla="*/ 266700 w 316706"/>
              <a:gd name="connsiteY44" fmla="*/ 1552575 h 1835944"/>
              <a:gd name="connsiteX45" fmla="*/ 292894 w 316706"/>
              <a:gd name="connsiteY45" fmla="*/ 1554956 h 1835944"/>
              <a:gd name="connsiteX46" fmla="*/ 295275 w 316706"/>
              <a:gd name="connsiteY46" fmla="*/ 1574006 h 1835944"/>
              <a:gd name="connsiteX47" fmla="*/ 309562 w 316706"/>
              <a:gd name="connsiteY47" fmla="*/ 1683544 h 1835944"/>
              <a:gd name="connsiteX48" fmla="*/ 314325 w 316706"/>
              <a:gd name="connsiteY48" fmla="*/ 1707356 h 1835944"/>
              <a:gd name="connsiteX49" fmla="*/ 316706 w 316706"/>
              <a:gd name="connsiteY49" fmla="*/ 1759744 h 1835944"/>
              <a:gd name="connsiteX50" fmla="*/ 314325 w 316706"/>
              <a:gd name="connsiteY50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73819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97631 w 316706"/>
              <a:gd name="connsiteY9" fmla="*/ 357187 h 1835944"/>
              <a:gd name="connsiteX10" fmla="*/ 109537 w 316706"/>
              <a:gd name="connsiteY10" fmla="*/ 376237 h 1835944"/>
              <a:gd name="connsiteX11" fmla="*/ 116681 w 316706"/>
              <a:gd name="connsiteY11" fmla="*/ 416719 h 1835944"/>
              <a:gd name="connsiteX12" fmla="*/ 119062 w 316706"/>
              <a:gd name="connsiteY12" fmla="*/ 547687 h 1835944"/>
              <a:gd name="connsiteX13" fmla="*/ 133350 w 316706"/>
              <a:gd name="connsiteY13" fmla="*/ 550069 h 1835944"/>
              <a:gd name="connsiteX14" fmla="*/ 138112 w 316706"/>
              <a:gd name="connsiteY14" fmla="*/ 557212 h 1835944"/>
              <a:gd name="connsiteX15" fmla="*/ 140494 w 316706"/>
              <a:gd name="connsiteY15" fmla="*/ 578644 h 1835944"/>
              <a:gd name="connsiteX16" fmla="*/ 145256 w 316706"/>
              <a:gd name="connsiteY16" fmla="*/ 585787 h 1835944"/>
              <a:gd name="connsiteX17" fmla="*/ 157162 w 316706"/>
              <a:gd name="connsiteY17" fmla="*/ 650081 h 1835944"/>
              <a:gd name="connsiteX18" fmla="*/ 154781 w 316706"/>
              <a:gd name="connsiteY18" fmla="*/ 721519 h 1835944"/>
              <a:gd name="connsiteX19" fmla="*/ 152400 w 316706"/>
              <a:gd name="connsiteY19" fmla="*/ 731044 h 1835944"/>
              <a:gd name="connsiteX20" fmla="*/ 154781 w 316706"/>
              <a:gd name="connsiteY20" fmla="*/ 821531 h 1835944"/>
              <a:gd name="connsiteX21" fmla="*/ 169069 w 316706"/>
              <a:gd name="connsiteY21" fmla="*/ 823912 h 1835944"/>
              <a:gd name="connsiteX22" fmla="*/ 171450 w 316706"/>
              <a:gd name="connsiteY22" fmla="*/ 862012 h 1835944"/>
              <a:gd name="connsiteX23" fmla="*/ 176212 w 316706"/>
              <a:gd name="connsiteY23" fmla="*/ 876300 h 1835944"/>
              <a:gd name="connsiteX24" fmla="*/ 178594 w 316706"/>
              <a:gd name="connsiteY24" fmla="*/ 890587 h 1835944"/>
              <a:gd name="connsiteX25" fmla="*/ 180975 w 316706"/>
              <a:gd name="connsiteY25" fmla="*/ 942975 h 1835944"/>
              <a:gd name="connsiteX26" fmla="*/ 183356 w 316706"/>
              <a:gd name="connsiteY26" fmla="*/ 950119 h 1835944"/>
              <a:gd name="connsiteX27" fmla="*/ 190500 w 316706"/>
              <a:gd name="connsiteY27" fmla="*/ 952500 h 1835944"/>
              <a:gd name="connsiteX28" fmla="*/ 195262 w 316706"/>
              <a:gd name="connsiteY28" fmla="*/ 997744 h 1835944"/>
              <a:gd name="connsiteX29" fmla="*/ 209550 w 316706"/>
              <a:gd name="connsiteY29" fmla="*/ 1159669 h 1835944"/>
              <a:gd name="connsiteX30" fmla="*/ 211931 w 316706"/>
              <a:gd name="connsiteY30" fmla="*/ 1171575 h 1835944"/>
              <a:gd name="connsiteX31" fmla="*/ 214312 w 316706"/>
              <a:gd name="connsiteY31" fmla="*/ 1188244 h 1835944"/>
              <a:gd name="connsiteX32" fmla="*/ 219075 w 316706"/>
              <a:gd name="connsiteY32" fmla="*/ 1195387 h 1835944"/>
              <a:gd name="connsiteX33" fmla="*/ 223837 w 316706"/>
              <a:gd name="connsiteY33" fmla="*/ 1250156 h 1835944"/>
              <a:gd name="connsiteX34" fmla="*/ 238125 w 316706"/>
              <a:gd name="connsiteY34" fmla="*/ 1266825 h 1835944"/>
              <a:gd name="connsiteX35" fmla="*/ 245269 w 316706"/>
              <a:gd name="connsiteY35" fmla="*/ 1314450 h 1835944"/>
              <a:gd name="connsiteX36" fmla="*/ 250031 w 316706"/>
              <a:gd name="connsiteY36" fmla="*/ 1328737 h 1835944"/>
              <a:gd name="connsiteX37" fmla="*/ 247650 w 316706"/>
              <a:gd name="connsiteY37" fmla="*/ 1350169 h 1835944"/>
              <a:gd name="connsiteX38" fmla="*/ 245269 w 316706"/>
              <a:gd name="connsiteY38" fmla="*/ 1357312 h 1835944"/>
              <a:gd name="connsiteX39" fmla="*/ 247650 w 316706"/>
              <a:gd name="connsiteY39" fmla="*/ 1414462 h 1835944"/>
              <a:gd name="connsiteX40" fmla="*/ 252412 w 316706"/>
              <a:gd name="connsiteY40" fmla="*/ 1445419 h 1835944"/>
              <a:gd name="connsiteX41" fmla="*/ 257175 w 316706"/>
              <a:gd name="connsiteY41" fmla="*/ 1493044 h 1835944"/>
              <a:gd name="connsiteX42" fmla="*/ 259556 w 316706"/>
              <a:gd name="connsiteY42" fmla="*/ 1500187 h 1835944"/>
              <a:gd name="connsiteX43" fmla="*/ 264319 w 316706"/>
              <a:gd name="connsiteY43" fmla="*/ 1535906 h 1835944"/>
              <a:gd name="connsiteX44" fmla="*/ 266700 w 316706"/>
              <a:gd name="connsiteY44" fmla="*/ 1552575 h 1835944"/>
              <a:gd name="connsiteX45" fmla="*/ 292894 w 316706"/>
              <a:gd name="connsiteY45" fmla="*/ 1554956 h 1835944"/>
              <a:gd name="connsiteX46" fmla="*/ 295275 w 316706"/>
              <a:gd name="connsiteY46" fmla="*/ 1574006 h 1835944"/>
              <a:gd name="connsiteX47" fmla="*/ 309562 w 316706"/>
              <a:gd name="connsiteY47" fmla="*/ 1683544 h 1835944"/>
              <a:gd name="connsiteX48" fmla="*/ 314325 w 316706"/>
              <a:gd name="connsiteY48" fmla="*/ 1707356 h 1835944"/>
              <a:gd name="connsiteX49" fmla="*/ 316706 w 316706"/>
              <a:gd name="connsiteY49" fmla="*/ 1759744 h 1835944"/>
              <a:gd name="connsiteX50" fmla="*/ 314325 w 316706"/>
              <a:gd name="connsiteY50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97631 w 316706"/>
              <a:gd name="connsiteY9" fmla="*/ 357187 h 1835944"/>
              <a:gd name="connsiteX10" fmla="*/ 109537 w 316706"/>
              <a:gd name="connsiteY10" fmla="*/ 376237 h 1835944"/>
              <a:gd name="connsiteX11" fmla="*/ 116681 w 316706"/>
              <a:gd name="connsiteY11" fmla="*/ 416719 h 1835944"/>
              <a:gd name="connsiteX12" fmla="*/ 119062 w 316706"/>
              <a:gd name="connsiteY12" fmla="*/ 547687 h 1835944"/>
              <a:gd name="connsiteX13" fmla="*/ 133350 w 316706"/>
              <a:gd name="connsiteY13" fmla="*/ 550069 h 1835944"/>
              <a:gd name="connsiteX14" fmla="*/ 138112 w 316706"/>
              <a:gd name="connsiteY14" fmla="*/ 557212 h 1835944"/>
              <a:gd name="connsiteX15" fmla="*/ 140494 w 316706"/>
              <a:gd name="connsiteY15" fmla="*/ 578644 h 1835944"/>
              <a:gd name="connsiteX16" fmla="*/ 145256 w 316706"/>
              <a:gd name="connsiteY16" fmla="*/ 585787 h 1835944"/>
              <a:gd name="connsiteX17" fmla="*/ 157162 w 316706"/>
              <a:gd name="connsiteY17" fmla="*/ 650081 h 1835944"/>
              <a:gd name="connsiteX18" fmla="*/ 154781 w 316706"/>
              <a:gd name="connsiteY18" fmla="*/ 721519 h 1835944"/>
              <a:gd name="connsiteX19" fmla="*/ 152400 w 316706"/>
              <a:gd name="connsiteY19" fmla="*/ 731044 h 1835944"/>
              <a:gd name="connsiteX20" fmla="*/ 154781 w 316706"/>
              <a:gd name="connsiteY20" fmla="*/ 821531 h 1835944"/>
              <a:gd name="connsiteX21" fmla="*/ 169069 w 316706"/>
              <a:gd name="connsiteY21" fmla="*/ 823912 h 1835944"/>
              <a:gd name="connsiteX22" fmla="*/ 171450 w 316706"/>
              <a:gd name="connsiteY22" fmla="*/ 862012 h 1835944"/>
              <a:gd name="connsiteX23" fmla="*/ 176212 w 316706"/>
              <a:gd name="connsiteY23" fmla="*/ 876300 h 1835944"/>
              <a:gd name="connsiteX24" fmla="*/ 178594 w 316706"/>
              <a:gd name="connsiteY24" fmla="*/ 890587 h 1835944"/>
              <a:gd name="connsiteX25" fmla="*/ 180975 w 316706"/>
              <a:gd name="connsiteY25" fmla="*/ 942975 h 1835944"/>
              <a:gd name="connsiteX26" fmla="*/ 183356 w 316706"/>
              <a:gd name="connsiteY26" fmla="*/ 950119 h 1835944"/>
              <a:gd name="connsiteX27" fmla="*/ 190500 w 316706"/>
              <a:gd name="connsiteY27" fmla="*/ 952500 h 1835944"/>
              <a:gd name="connsiteX28" fmla="*/ 195262 w 316706"/>
              <a:gd name="connsiteY28" fmla="*/ 997744 h 1835944"/>
              <a:gd name="connsiteX29" fmla="*/ 209550 w 316706"/>
              <a:gd name="connsiteY29" fmla="*/ 1159669 h 1835944"/>
              <a:gd name="connsiteX30" fmla="*/ 211931 w 316706"/>
              <a:gd name="connsiteY30" fmla="*/ 1171575 h 1835944"/>
              <a:gd name="connsiteX31" fmla="*/ 214312 w 316706"/>
              <a:gd name="connsiteY31" fmla="*/ 1188244 h 1835944"/>
              <a:gd name="connsiteX32" fmla="*/ 219075 w 316706"/>
              <a:gd name="connsiteY32" fmla="*/ 1195387 h 1835944"/>
              <a:gd name="connsiteX33" fmla="*/ 223837 w 316706"/>
              <a:gd name="connsiteY33" fmla="*/ 1250156 h 1835944"/>
              <a:gd name="connsiteX34" fmla="*/ 238125 w 316706"/>
              <a:gd name="connsiteY34" fmla="*/ 1266825 h 1835944"/>
              <a:gd name="connsiteX35" fmla="*/ 245269 w 316706"/>
              <a:gd name="connsiteY35" fmla="*/ 1314450 h 1835944"/>
              <a:gd name="connsiteX36" fmla="*/ 250031 w 316706"/>
              <a:gd name="connsiteY36" fmla="*/ 1328737 h 1835944"/>
              <a:gd name="connsiteX37" fmla="*/ 247650 w 316706"/>
              <a:gd name="connsiteY37" fmla="*/ 1350169 h 1835944"/>
              <a:gd name="connsiteX38" fmla="*/ 245269 w 316706"/>
              <a:gd name="connsiteY38" fmla="*/ 1357312 h 1835944"/>
              <a:gd name="connsiteX39" fmla="*/ 247650 w 316706"/>
              <a:gd name="connsiteY39" fmla="*/ 1414462 h 1835944"/>
              <a:gd name="connsiteX40" fmla="*/ 252412 w 316706"/>
              <a:gd name="connsiteY40" fmla="*/ 1445419 h 1835944"/>
              <a:gd name="connsiteX41" fmla="*/ 257175 w 316706"/>
              <a:gd name="connsiteY41" fmla="*/ 1493044 h 1835944"/>
              <a:gd name="connsiteX42" fmla="*/ 259556 w 316706"/>
              <a:gd name="connsiteY42" fmla="*/ 1500187 h 1835944"/>
              <a:gd name="connsiteX43" fmla="*/ 264319 w 316706"/>
              <a:gd name="connsiteY43" fmla="*/ 1535906 h 1835944"/>
              <a:gd name="connsiteX44" fmla="*/ 266700 w 316706"/>
              <a:gd name="connsiteY44" fmla="*/ 1552575 h 1835944"/>
              <a:gd name="connsiteX45" fmla="*/ 292894 w 316706"/>
              <a:gd name="connsiteY45" fmla="*/ 1554956 h 1835944"/>
              <a:gd name="connsiteX46" fmla="*/ 295275 w 316706"/>
              <a:gd name="connsiteY46" fmla="*/ 1574006 h 1835944"/>
              <a:gd name="connsiteX47" fmla="*/ 309562 w 316706"/>
              <a:gd name="connsiteY47" fmla="*/ 1683544 h 1835944"/>
              <a:gd name="connsiteX48" fmla="*/ 314325 w 316706"/>
              <a:gd name="connsiteY48" fmla="*/ 1707356 h 1835944"/>
              <a:gd name="connsiteX49" fmla="*/ 316706 w 316706"/>
              <a:gd name="connsiteY49" fmla="*/ 1759744 h 1835944"/>
              <a:gd name="connsiteX50" fmla="*/ 314325 w 316706"/>
              <a:gd name="connsiteY50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97631 w 316706"/>
              <a:gd name="connsiteY9" fmla="*/ 357187 h 1835944"/>
              <a:gd name="connsiteX10" fmla="*/ 109537 w 316706"/>
              <a:gd name="connsiteY10" fmla="*/ 376237 h 1835944"/>
              <a:gd name="connsiteX11" fmla="*/ 116681 w 316706"/>
              <a:gd name="connsiteY11" fmla="*/ 416719 h 1835944"/>
              <a:gd name="connsiteX12" fmla="*/ 119062 w 316706"/>
              <a:gd name="connsiteY12" fmla="*/ 547687 h 1835944"/>
              <a:gd name="connsiteX13" fmla="*/ 133350 w 316706"/>
              <a:gd name="connsiteY13" fmla="*/ 550069 h 1835944"/>
              <a:gd name="connsiteX14" fmla="*/ 138112 w 316706"/>
              <a:gd name="connsiteY14" fmla="*/ 557212 h 1835944"/>
              <a:gd name="connsiteX15" fmla="*/ 140494 w 316706"/>
              <a:gd name="connsiteY15" fmla="*/ 578644 h 1835944"/>
              <a:gd name="connsiteX16" fmla="*/ 145256 w 316706"/>
              <a:gd name="connsiteY16" fmla="*/ 585787 h 1835944"/>
              <a:gd name="connsiteX17" fmla="*/ 157162 w 316706"/>
              <a:gd name="connsiteY17" fmla="*/ 650081 h 1835944"/>
              <a:gd name="connsiteX18" fmla="*/ 154781 w 316706"/>
              <a:gd name="connsiteY18" fmla="*/ 721519 h 1835944"/>
              <a:gd name="connsiteX19" fmla="*/ 152400 w 316706"/>
              <a:gd name="connsiteY19" fmla="*/ 731044 h 1835944"/>
              <a:gd name="connsiteX20" fmla="*/ 154781 w 316706"/>
              <a:gd name="connsiteY20" fmla="*/ 821531 h 1835944"/>
              <a:gd name="connsiteX21" fmla="*/ 169069 w 316706"/>
              <a:gd name="connsiteY21" fmla="*/ 823912 h 1835944"/>
              <a:gd name="connsiteX22" fmla="*/ 171450 w 316706"/>
              <a:gd name="connsiteY22" fmla="*/ 862012 h 1835944"/>
              <a:gd name="connsiteX23" fmla="*/ 176212 w 316706"/>
              <a:gd name="connsiteY23" fmla="*/ 876300 h 1835944"/>
              <a:gd name="connsiteX24" fmla="*/ 178594 w 316706"/>
              <a:gd name="connsiteY24" fmla="*/ 890587 h 1835944"/>
              <a:gd name="connsiteX25" fmla="*/ 180975 w 316706"/>
              <a:gd name="connsiteY25" fmla="*/ 942975 h 1835944"/>
              <a:gd name="connsiteX26" fmla="*/ 183356 w 316706"/>
              <a:gd name="connsiteY26" fmla="*/ 950119 h 1835944"/>
              <a:gd name="connsiteX27" fmla="*/ 190500 w 316706"/>
              <a:gd name="connsiteY27" fmla="*/ 952500 h 1835944"/>
              <a:gd name="connsiteX28" fmla="*/ 195262 w 316706"/>
              <a:gd name="connsiteY28" fmla="*/ 997744 h 1835944"/>
              <a:gd name="connsiteX29" fmla="*/ 209550 w 316706"/>
              <a:gd name="connsiteY29" fmla="*/ 1159669 h 1835944"/>
              <a:gd name="connsiteX30" fmla="*/ 211931 w 316706"/>
              <a:gd name="connsiteY30" fmla="*/ 1171575 h 1835944"/>
              <a:gd name="connsiteX31" fmla="*/ 214312 w 316706"/>
              <a:gd name="connsiteY31" fmla="*/ 1188244 h 1835944"/>
              <a:gd name="connsiteX32" fmla="*/ 219075 w 316706"/>
              <a:gd name="connsiteY32" fmla="*/ 1195387 h 1835944"/>
              <a:gd name="connsiteX33" fmla="*/ 223837 w 316706"/>
              <a:gd name="connsiteY33" fmla="*/ 1250156 h 1835944"/>
              <a:gd name="connsiteX34" fmla="*/ 238125 w 316706"/>
              <a:gd name="connsiteY34" fmla="*/ 1266825 h 1835944"/>
              <a:gd name="connsiteX35" fmla="*/ 245269 w 316706"/>
              <a:gd name="connsiteY35" fmla="*/ 1314450 h 1835944"/>
              <a:gd name="connsiteX36" fmla="*/ 250031 w 316706"/>
              <a:gd name="connsiteY36" fmla="*/ 1328737 h 1835944"/>
              <a:gd name="connsiteX37" fmla="*/ 247650 w 316706"/>
              <a:gd name="connsiteY37" fmla="*/ 1350169 h 1835944"/>
              <a:gd name="connsiteX38" fmla="*/ 245269 w 316706"/>
              <a:gd name="connsiteY38" fmla="*/ 1357312 h 1835944"/>
              <a:gd name="connsiteX39" fmla="*/ 247650 w 316706"/>
              <a:gd name="connsiteY39" fmla="*/ 1414462 h 1835944"/>
              <a:gd name="connsiteX40" fmla="*/ 252412 w 316706"/>
              <a:gd name="connsiteY40" fmla="*/ 1445419 h 1835944"/>
              <a:gd name="connsiteX41" fmla="*/ 257175 w 316706"/>
              <a:gd name="connsiteY41" fmla="*/ 1493044 h 1835944"/>
              <a:gd name="connsiteX42" fmla="*/ 259556 w 316706"/>
              <a:gd name="connsiteY42" fmla="*/ 1500187 h 1835944"/>
              <a:gd name="connsiteX43" fmla="*/ 264319 w 316706"/>
              <a:gd name="connsiteY43" fmla="*/ 1535906 h 1835944"/>
              <a:gd name="connsiteX44" fmla="*/ 266700 w 316706"/>
              <a:gd name="connsiteY44" fmla="*/ 1552575 h 1835944"/>
              <a:gd name="connsiteX45" fmla="*/ 292894 w 316706"/>
              <a:gd name="connsiteY45" fmla="*/ 1554956 h 1835944"/>
              <a:gd name="connsiteX46" fmla="*/ 295275 w 316706"/>
              <a:gd name="connsiteY46" fmla="*/ 1574006 h 1835944"/>
              <a:gd name="connsiteX47" fmla="*/ 309562 w 316706"/>
              <a:gd name="connsiteY47" fmla="*/ 1683544 h 1835944"/>
              <a:gd name="connsiteX48" fmla="*/ 314325 w 316706"/>
              <a:gd name="connsiteY48" fmla="*/ 1707356 h 1835944"/>
              <a:gd name="connsiteX49" fmla="*/ 316706 w 316706"/>
              <a:gd name="connsiteY49" fmla="*/ 1759744 h 1835944"/>
              <a:gd name="connsiteX50" fmla="*/ 314325 w 316706"/>
              <a:gd name="connsiteY50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8106 w 316706"/>
              <a:gd name="connsiteY8" fmla="*/ 285750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5256 w 316706"/>
              <a:gd name="connsiteY17" fmla="*/ 585787 h 1835944"/>
              <a:gd name="connsiteX18" fmla="*/ 157162 w 316706"/>
              <a:gd name="connsiteY18" fmla="*/ 650081 h 1835944"/>
              <a:gd name="connsiteX19" fmla="*/ 154781 w 316706"/>
              <a:gd name="connsiteY19" fmla="*/ 721519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5256 w 316706"/>
              <a:gd name="connsiteY17" fmla="*/ 585787 h 1835944"/>
              <a:gd name="connsiteX18" fmla="*/ 157162 w 316706"/>
              <a:gd name="connsiteY18" fmla="*/ 650081 h 1835944"/>
              <a:gd name="connsiteX19" fmla="*/ 154781 w 316706"/>
              <a:gd name="connsiteY19" fmla="*/ 721519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5256 w 316706"/>
              <a:gd name="connsiteY17" fmla="*/ 585787 h 1835944"/>
              <a:gd name="connsiteX18" fmla="*/ 140494 w 316706"/>
              <a:gd name="connsiteY18" fmla="*/ 631031 h 1835944"/>
              <a:gd name="connsiteX19" fmla="*/ 157162 w 316706"/>
              <a:gd name="connsiteY19" fmla="*/ 650081 h 1835944"/>
              <a:gd name="connsiteX20" fmla="*/ 154781 w 316706"/>
              <a:gd name="connsiteY20" fmla="*/ 721519 h 1835944"/>
              <a:gd name="connsiteX21" fmla="*/ 152400 w 316706"/>
              <a:gd name="connsiteY21" fmla="*/ 731044 h 1835944"/>
              <a:gd name="connsiteX22" fmla="*/ 154781 w 316706"/>
              <a:gd name="connsiteY22" fmla="*/ 821531 h 1835944"/>
              <a:gd name="connsiteX23" fmla="*/ 169069 w 316706"/>
              <a:gd name="connsiteY23" fmla="*/ 823912 h 1835944"/>
              <a:gd name="connsiteX24" fmla="*/ 171450 w 316706"/>
              <a:gd name="connsiteY24" fmla="*/ 862012 h 1835944"/>
              <a:gd name="connsiteX25" fmla="*/ 176212 w 316706"/>
              <a:gd name="connsiteY25" fmla="*/ 876300 h 1835944"/>
              <a:gd name="connsiteX26" fmla="*/ 178594 w 316706"/>
              <a:gd name="connsiteY26" fmla="*/ 890587 h 1835944"/>
              <a:gd name="connsiteX27" fmla="*/ 180975 w 316706"/>
              <a:gd name="connsiteY27" fmla="*/ 942975 h 1835944"/>
              <a:gd name="connsiteX28" fmla="*/ 183356 w 316706"/>
              <a:gd name="connsiteY28" fmla="*/ 950119 h 1835944"/>
              <a:gd name="connsiteX29" fmla="*/ 190500 w 316706"/>
              <a:gd name="connsiteY29" fmla="*/ 952500 h 1835944"/>
              <a:gd name="connsiteX30" fmla="*/ 195262 w 316706"/>
              <a:gd name="connsiteY30" fmla="*/ 997744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4781 w 316706"/>
              <a:gd name="connsiteY19" fmla="*/ 721519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209550 w 316706"/>
              <a:gd name="connsiteY30" fmla="*/ 1159669 h 1835944"/>
              <a:gd name="connsiteX31" fmla="*/ 211931 w 316706"/>
              <a:gd name="connsiteY31" fmla="*/ 1171575 h 1835944"/>
              <a:gd name="connsiteX32" fmla="*/ 214312 w 316706"/>
              <a:gd name="connsiteY32" fmla="*/ 1188244 h 1835944"/>
              <a:gd name="connsiteX33" fmla="*/ 219075 w 316706"/>
              <a:gd name="connsiteY33" fmla="*/ 1195387 h 1835944"/>
              <a:gd name="connsiteX34" fmla="*/ 223837 w 316706"/>
              <a:gd name="connsiteY34" fmla="*/ 1250156 h 1835944"/>
              <a:gd name="connsiteX35" fmla="*/ 238125 w 316706"/>
              <a:gd name="connsiteY35" fmla="*/ 1266825 h 1835944"/>
              <a:gd name="connsiteX36" fmla="*/ 245269 w 316706"/>
              <a:gd name="connsiteY36" fmla="*/ 1314450 h 1835944"/>
              <a:gd name="connsiteX37" fmla="*/ 250031 w 316706"/>
              <a:gd name="connsiteY37" fmla="*/ 1328737 h 1835944"/>
              <a:gd name="connsiteX38" fmla="*/ 247650 w 316706"/>
              <a:gd name="connsiteY38" fmla="*/ 1350169 h 1835944"/>
              <a:gd name="connsiteX39" fmla="*/ 245269 w 316706"/>
              <a:gd name="connsiteY39" fmla="*/ 1357312 h 1835944"/>
              <a:gd name="connsiteX40" fmla="*/ 247650 w 316706"/>
              <a:gd name="connsiteY40" fmla="*/ 1414462 h 1835944"/>
              <a:gd name="connsiteX41" fmla="*/ 252412 w 316706"/>
              <a:gd name="connsiteY41" fmla="*/ 1445419 h 1835944"/>
              <a:gd name="connsiteX42" fmla="*/ 257175 w 316706"/>
              <a:gd name="connsiteY42" fmla="*/ 1493044 h 1835944"/>
              <a:gd name="connsiteX43" fmla="*/ 259556 w 316706"/>
              <a:gd name="connsiteY43" fmla="*/ 1500187 h 1835944"/>
              <a:gd name="connsiteX44" fmla="*/ 264319 w 316706"/>
              <a:gd name="connsiteY44" fmla="*/ 1535906 h 1835944"/>
              <a:gd name="connsiteX45" fmla="*/ 266700 w 316706"/>
              <a:gd name="connsiteY45" fmla="*/ 1552575 h 1835944"/>
              <a:gd name="connsiteX46" fmla="*/ 292894 w 316706"/>
              <a:gd name="connsiteY46" fmla="*/ 1554956 h 1835944"/>
              <a:gd name="connsiteX47" fmla="*/ 295275 w 316706"/>
              <a:gd name="connsiteY47" fmla="*/ 1574006 h 1835944"/>
              <a:gd name="connsiteX48" fmla="*/ 309562 w 316706"/>
              <a:gd name="connsiteY48" fmla="*/ 1683544 h 1835944"/>
              <a:gd name="connsiteX49" fmla="*/ 314325 w 316706"/>
              <a:gd name="connsiteY49" fmla="*/ 1707356 h 1835944"/>
              <a:gd name="connsiteX50" fmla="*/ 316706 w 316706"/>
              <a:gd name="connsiteY50" fmla="*/ 1759744 h 1835944"/>
              <a:gd name="connsiteX51" fmla="*/ 314325 w 316706"/>
              <a:gd name="connsiteY51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190500 w 316706"/>
              <a:gd name="connsiteY30" fmla="*/ 1119187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5275 w 316706"/>
              <a:gd name="connsiteY48" fmla="*/ 1574006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190500 w 316706"/>
              <a:gd name="connsiteY30" fmla="*/ 1119187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2894 w 316706"/>
              <a:gd name="connsiteY48" fmla="*/ 1585912 h 1835944"/>
              <a:gd name="connsiteX49" fmla="*/ 309562 w 316706"/>
              <a:gd name="connsiteY49" fmla="*/ 1683544 h 1835944"/>
              <a:gd name="connsiteX50" fmla="*/ 314325 w 316706"/>
              <a:gd name="connsiteY50" fmla="*/ 1707356 h 1835944"/>
              <a:gd name="connsiteX51" fmla="*/ 316706 w 316706"/>
              <a:gd name="connsiteY51" fmla="*/ 1759744 h 1835944"/>
              <a:gd name="connsiteX52" fmla="*/ 314325 w 316706"/>
              <a:gd name="connsiteY52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190500 w 316706"/>
              <a:gd name="connsiteY30" fmla="*/ 1119187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2894 w 316706"/>
              <a:gd name="connsiteY48" fmla="*/ 1585912 h 1835944"/>
              <a:gd name="connsiteX49" fmla="*/ 292894 w 316706"/>
              <a:gd name="connsiteY49" fmla="*/ 1647825 h 1835944"/>
              <a:gd name="connsiteX50" fmla="*/ 309562 w 316706"/>
              <a:gd name="connsiteY50" fmla="*/ 1683544 h 1835944"/>
              <a:gd name="connsiteX51" fmla="*/ 314325 w 316706"/>
              <a:gd name="connsiteY51" fmla="*/ 1707356 h 1835944"/>
              <a:gd name="connsiteX52" fmla="*/ 316706 w 316706"/>
              <a:gd name="connsiteY52" fmla="*/ 1759744 h 1835944"/>
              <a:gd name="connsiteX53" fmla="*/ 314325 w 316706"/>
              <a:gd name="connsiteY53" fmla="*/ 1835944 h 1835944"/>
              <a:gd name="connsiteX0" fmla="*/ 0 w 316706"/>
              <a:gd name="connsiteY0" fmla="*/ 0 h 1835944"/>
              <a:gd name="connsiteX1" fmla="*/ 21431 w 316706"/>
              <a:gd name="connsiteY1" fmla="*/ 2381 h 1835944"/>
              <a:gd name="connsiteX2" fmla="*/ 30956 w 316706"/>
              <a:gd name="connsiteY2" fmla="*/ 16669 h 1835944"/>
              <a:gd name="connsiteX3" fmla="*/ 38100 w 316706"/>
              <a:gd name="connsiteY3" fmla="*/ 19050 h 1835944"/>
              <a:gd name="connsiteX4" fmla="*/ 38100 w 316706"/>
              <a:gd name="connsiteY4" fmla="*/ 66674 h 1835944"/>
              <a:gd name="connsiteX5" fmla="*/ 66675 w 316706"/>
              <a:gd name="connsiteY5" fmla="*/ 64294 h 1835944"/>
              <a:gd name="connsiteX6" fmla="*/ 66675 w 316706"/>
              <a:gd name="connsiteY6" fmla="*/ 102394 h 1835944"/>
              <a:gd name="connsiteX7" fmla="*/ 88106 w 316706"/>
              <a:gd name="connsiteY7" fmla="*/ 114300 h 1835944"/>
              <a:gd name="connsiteX8" fmla="*/ 85724 w 316706"/>
              <a:gd name="connsiteY8" fmla="*/ 242887 h 1835944"/>
              <a:gd name="connsiteX9" fmla="*/ 83344 w 316706"/>
              <a:gd name="connsiteY9" fmla="*/ 345281 h 1835944"/>
              <a:gd name="connsiteX10" fmla="*/ 97631 w 316706"/>
              <a:gd name="connsiteY10" fmla="*/ 357187 h 1835944"/>
              <a:gd name="connsiteX11" fmla="*/ 109537 w 316706"/>
              <a:gd name="connsiteY11" fmla="*/ 376237 h 1835944"/>
              <a:gd name="connsiteX12" fmla="*/ 116681 w 316706"/>
              <a:gd name="connsiteY12" fmla="*/ 416719 h 1835944"/>
              <a:gd name="connsiteX13" fmla="*/ 119062 w 316706"/>
              <a:gd name="connsiteY13" fmla="*/ 547687 h 1835944"/>
              <a:gd name="connsiteX14" fmla="*/ 133350 w 316706"/>
              <a:gd name="connsiteY14" fmla="*/ 550069 h 1835944"/>
              <a:gd name="connsiteX15" fmla="*/ 138112 w 316706"/>
              <a:gd name="connsiteY15" fmla="*/ 557212 h 1835944"/>
              <a:gd name="connsiteX16" fmla="*/ 140494 w 316706"/>
              <a:gd name="connsiteY16" fmla="*/ 578644 h 1835944"/>
              <a:gd name="connsiteX17" fmla="*/ 140494 w 316706"/>
              <a:gd name="connsiteY17" fmla="*/ 631031 h 1835944"/>
              <a:gd name="connsiteX18" fmla="*/ 157162 w 316706"/>
              <a:gd name="connsiteY18" fmla="*/ 650081 h 1835944"/>
              <a:gd name="connsiteX19" fmla="*/ 152400 w 316706"/>
              <a:gd name="connsiteY19" fmla="*/ 695325 h 1835944"/>
              <a:gd name="connsiteX20" fmla="*/ 152400 w 316706"/>
              <a:gd name="connsiteY20" fmla="*/ 731044 h 1835944"/>
              <a:gd name="connsiteX21" fmla="*/ 154781 w 316706"/>
              <a:gd name="connsiteY21" fmla="*/ 821531 h 1835944"/>
              <a:gd name="connsiteX22" fmla="*/ 169069 w 316706"/>
              <a:gd name="connsiteY22" fmla="*/ 823912 h 1835944"/>
              <a:gd name="connsiteX23" fmla="*/ 171450 w 316706"/>
              <a:gd name="connsiteY23" fmla="*/ 862012 h 1835944"/>
              <a:gd name="connsiteX24" fmla="*/ 176212 w 316706"/>
              <a:gd name="connsiteY24" fmla="*/ 876300 h 1835944"/>
              <a:gd name="connsiteX25" fmla="*/ 178594 w 316706"/>
              <a:gd name="connsiteY25" fmla="*/ 890587 h 1835944"/>
              <a:gd name="connsiteX26" fmla="*/ 180975 w 316706"/>
              <a:gd name="connsiteY26" fmla="*/ 942975 h 1835944"/>
              <a:gd name="connsiteX27" fmla="*/ 183356 w 316706"/>
              <a:gd name="connsiteY27" fmla="*/ 950119 h 1835944"/>
              <a:gd name="connsiteX28" fmla="*/ 190500 w 316706"/>
              <a:gd name="connsiteY28" fmla="*/ 952500 h 1835944"/>
              <a:gd name="connsiteX29" fmla="*/ 195262 w 316706"/>
              <a:gd name="connsiteY29" fmla="*/ 997744 h 1835944"/>
              <a:gd name="connsiteX30" fmla="*/ 190500 w 316706"/>
              <a:gd name="connsiteY30" fmla="*/ 1119187 h 1835944"/>
              <a:gd name="connsiteX31" fmla="*/ 209550 w 316706"/>
              <a:gd name="connsiteY31" fmla="*/ 1159669 h 1835944"/>
              <a:gd name="connsiteX32" fmla="*/ 211931 w 316706"/>
              <a:gd name="connsiteY32" fmla="*/ 1171575 h 1835944"/>
              <a:gd name="connsiteX33" fmla="*/ 214312 w 316706"/>
              <a:gd name="connsiteY33" fmla="*/ 1188244 h 1835944"/>
              <a:gd name="connsiteX34" fmla="*/ 219075 w 316706"/>
              <a:gd name="connsiteY34" fmla="*/ 1195387 h 1835944"/>
              <a:gd name="connsiteX35" fmla="*/ 223837 w 316706"/>
              <a:gd name="connsiteY35" fmla="*/ 1250156 h 1835944"/>
              <a:gd name="connsiteX36" fmla="*/ 238125 w 316706"/>
              <a:gd name="connsiteY36" fmla="*/ 1266825 h 1835944"/>
              <a:gd name="connsiteX37" fmla="*/ 245269 w 316706"/>
              <a:gd name="connsiteY37" fmla="*/ 1314450 h 1835944"/>
              <a:gd name="connsiteX38" fmla="*/ 250031 w 316706"/>
              <a:gd name="connsiteY38" fmla="*/ 1328737 h 1835944"/>
              <a:gd name="connsiteX39" fmla="*/ 247650 w 316706"/>
              <a:gd name="connsiteY39" fmla="*/ 1350169 h 1835944"/>
              <a:gd name="connsiteX40" fmla="*/ 245269 w 316706"/>
              <a:gd name="connsiteY40" fmla="*/ 1357312 h 1835944"/>
              <a:gd name="connsiteX41" fmla="*/ 247650 w 316706"/>
              <a:gd name="connsiteY41" fmla="*/ 1414462 h 1835944"/>
              <a:gd name="connsiteX42" fmla="*/ 252412 w 316706"/>
              <a:gd name="connsiteY42" fmla="*/ 1445419 h 1835944"/>
              <a:gd name="connsiteX43" fmla="*/ 257175 w 316706"/>
              <a:gd name="connsiteY43" fmla="*/ 1493044 h 1835944"/>
              <a:gd name="connsiteX44" fmla="*/ 259556 w 316706"/>
              <a:gd name="connsiteY44" fmla="*/ 1500187 h 1835944"/>
              <a:gd name="connsiteX45" fmla="*/ 264319 w 316706"/>
              <a:gd name="connsiteY45" fmla="*/ 1535906 h 1835944"/>
              <a:gd name="connsiteX46" fmla="*/ 266700 w 316706"/>
              <a:gd name="connsiteY46" fmla="*/ 1552575 h 1835944"/>
              <a:gd name="connsiteX47" fmla="*/ 292894 w 316706"/>
              <a:gd name="connsiteY47" fmla="*/ 1554956 h 1835944"/>
              <a:gd name="connsiteX48" fmla="*/ 292894 w 316706"/>
              <a:gd name="connsiteY48" fmla="*/ 1585912 h 1835944"/>
              <a:gd name="connsiteX49" fmla="*/ 292894 w 316706"/>
              <a:gd name="connsiteY49" fmla="*/ 1647825 h 1835944"/>
              <a:gd name="connsiteX50" fmla="*/ 309562 w 316706"/>
              <a:gd name="connsiteY50" fmla="*/ 1683544 h 1835944"/>
              <a:gd name="connsiteX51" fmla="*/ 314325 w 316706"/>
              <a:gd name="connsiteY51" fmla="*/ 1707356 h 1835944"/>
              <a:gd name="connsiteX52" fmla="*/ 316706 w 316706"/>
              <a:gd name="connsiteY52" fmla="*/ 1759744 h 1835944"/>
              <a:gd name="connsiteX53" fmla="*/ 314325 w 316706"/>
              <a:gd name="connsiteY53" fmla="*/ 1835944 h 183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16706" h="1835944">
                <a:moveTo>
                  <a:pt x="0" y="0"/>
                </a:moveTo>
                <a:cubicBezTo>
                  <a:pt x="7144" y="794"/>
                  <a:pt x="15103" y="-1027"/>
                  <a:pt x="21431" y="2381"/>
                </a:cubicBezTo>
                <a:cubicBezTo>
                  <a:pt x="26471" y="5095"/>
                  <a:pt x="25526" y="14859"/>
                  <a:pt x="30956" y="16669"/>
                </a:cubicBezTo>
                <a:lnTo>
                  <a:pt x="38100" y="19050"/>
                </a:lnTo>
                <a:cubicBezTo>
                  <a:pt x="38100" y="34925"/>
                  <a:pt x="33338" y="59133"/>
                  <a:pt x="38100" y="66674"/>
                </a:cubicBezTo>
                <a:cubicBezTo>
                  <a:pt x="42862" y="74215"/>
                  <a:pt x="57150" y="65087"/>
                  <a:pt x="66675" y="64294"/>
                </a:cubicBezTo>
                <a:cubicBezTo>
                  <a:pt x="67469" y="76994"/>
                  <a:pt x="63103" y="94060"/>
                  <a:pt x="66675" y="102394"/>
                </a:cubicBezTo>
                <a:lnTo>
                  <a:pt x="88106" y="114300"/>
                </a:lnTo>
                <a:cubicBezTo>
                  <a:pt x="85165" y="228996"/>
                  <a:pt x="82310" y="137052"/>
                  <a:pt x="85724" y="242887"/>
                </a:cubicBezTo>
                <a:cubicBezTo>
                  <a:pt x="84930" y="281384"/>
                  <a:pt x="81757" y="333375"/>
                  <a:pt x="83344" y="345281"/>
                </a:cubicBezTo>
                <a:cubicBezTo>
                  <a:pt x="84931" y="357187"/>
                  <a:pt x="93266" y="352028"/>
                  <a:pt x="97631" y="357187"/>
                </a:cubicBezTo>
                <a:cubicBezTo>
                  <a:pt x="103299" y="374190"/>
                  <a:pt x="98217" y="368690"/>
                  <a:pt x="109537" y="376237"/>
                </a:cubicBezTo>
                <a:cubicBezTo>
                  <a:pt x="117073" y="398842"/>
                  <a:pt x="113846" y="385525"/>
                  <a:pt x="116681" y="416719"/>
                </a:cubicBezTo>
                <a:cubicBezTo>
                  <a:pt x="117475" y="460375"/>
                  <a:pt x="113646" y="504361"/>
                  <a:pt x="119062" y="547687"/>
                </a:cubicBezTo>
                <a:cubicBezTo>
                  <a:pt x="119661" y="552478"/>
                  <a:pt x="129031" y="547910"/>
                  <a:pt x="133350" y="550069"/>
                </a:cubicBezTo>
                <a:cubicBezTo>
                  <a:pt x="135909" y="551349"/>
                  <a:pt x="136525" y="554831"/>
                  <a:pt x="138112" y="557212"/>
                </a:cubicBezTo>
                <a:cubicBezTo>
                  <a:pt x="138906" y="564356"/>
                  <a:pt x="140097" y="566341"/>
                  <a:pt x="140494" y="578644"/>
                </a:cubicBezTo>
                <a:cubicBezTo>
                  <a:pt x="140891" y="590947"/>
                  <a:pt x="137716" y="619125"/>
                  <a:pt x="140494" y="631031"/>
                </a:cubicBezTo>
                <a:cubicBezTo>
                  <a:pt x="142478" y="641747"/>
                  <a:pt x="154781" y="635000"/>
                  <a:pt x="157162" y="650081"/>
                </a:cubicBezTo>
                <a:cubicBezTo>
                  <a:pt x="156368" y="673894"/>
                  <a:pt x="153799" y="671540"/>
                  <a:pt x="152400" y="695325"/>
                </a:cubicBezTo>
                <a:cubicBezTo>
                  <a:pt x="152208" y="698592"/>
                  <a:pt x="152003" y="710010"/>
                  <a:pt x="152400" y="731044"/>
                </a:cubicBezTo>
                <a:cubicBezTo>
                  <a:pt x="152797" y="752078"/>
                  <a:pt x="149450" y="791833"/>
                  <a:pt x="154781" y="821531"/>
                </a:cubicBezTo>
                <a:cubicBezTo>
                  <a:pt x="155634" y="826283"/>
                  <a:pt x="164306" y="823118"/>
                  <a:pt x="169069" y="823912"/>
                </a:cubicBezTo>
                <a:cubicBezTo>
                  <a:pt x="169863" y="836612"/>
                  <a:pt x="169731" y="849404"/>
                  <a:pt x="171450" y="862012"/>
                </a:cubicBezTo>
                <a:cubicBezTo>
                  <a:pt x="172128" y="866986"/>
                  <a:pt x="175386" y="871348"/>
                  <a:pt x="176212" y="876300"/>
                </a:cubicBezTo>
                <a:lnTo>
                  <a:pt x="178594" y="890587"/>
                </a:lnTo>
                <a:cubicBezTo>
                  <a:pt x="179388" y="908050"/>
                  <a:pt x="179581" y="925550"/>
                  <a:pt x="180975" y="942975"/>
                </a:cubicBezTo>
                <a:cubicBezTo>
                  <a:pt x="181175" y="945477"/>
                  <a:pt x="181581" y="948344"/>
                  <a:pt x="183356" y="950119"/>
                </a:cubicBezTo>
                <a:cubicBezTo>
                  <a:pt x="185131" y="951894"/>
                  <a:pt x="188119" y="951706"/>
                  <a:pt x="190500" y="952500"/>
                </a:cubicBezTo>
                <a:cubicBezTo>
                  <a:pt x="195274" y="971598"/>
                  <a:pt x="195262" y="969963"/>
                  <a:pt x="195262" y="997744"/>
                </a:cubicBezTo>
                <a:cubicBezTo>
                  <a:pt x="195262" y="1025525"/>
                  <a:pt x="188119" y="1092200"/>
                  <a:pt x="190500" y="1119187"/>
                </a:cubicBezTo>
                <a:cubicBezTo>
                  <a:pt x="192881" y="1146175"/>
                  <a:pt x="203994" y="1154510"/>
                  <a:pt x="209550" y="1159669"/>
                </a:cubicBezTo>
                <a:cubicBezTo>
                  <a:pt x="210344" y="1163638"/>
                  <a:pt x="211266" y="1167583"/>
                  <a:pt x="211931" y="1171575"/>
                </a:cubicBezTo>
                <a:cubicBezTo>
                  <a:pt x="212854" y="1177111"/>
                  <a:pt x="212699" y="1182868"/>
                  <a:pt x="214312" y="1188244"/>
                </a:cubicBezTo>
                <a:cubicBezTo>
                  <a:pt x="215134" y="1190985"/>
                  <a:pt x="217487" y="1193006"/>
                  <a:pt x="219075" y="1195387"/>
                </a:cubicBezTo>
                <a:cubicBezTo>
                  <a:pt x="227274" y="1219986"/>
                  <a:pt x="216316" y="1184979"/>
                  <a:pt x="223837" y="1250156"/>
                </a:cubicBezTo>
                <a:cubicBezTo>
                  <a:pt x="225731" y="1266573"/>
                  <a:pt x="226274" y="1263863"/>
                  <a:pt x="238125" y="1266825"/>
                </a:cubicBezTo>
                <a:cubicBezTo>
                  <a:pt x="248878" y="1299086"/>
                  <a:pt x="237052" y="1259672"/>
                  <a:pt x="245269" y="1314450"/>
                </a:cubicBezTo>
                <a:cubicBezTo>
                  <a:pt x="246014" y="1319414"/>
                  <a:pt x="250031" y="1328737"/>
                  <a:pt x="250031" y="1328737"/>
                </a:cubicBezTo>
                <a:cubicBezTo>
                  <a:pt x="249237" y="1335881"/>
                  <a:pt x="248832" y="1343079"/>
                  <a:pt x="247650" y="1350169"/>
                </a:cubicBezTo>
                <a:cubicBezTo>
                  <a:pt x="247237" y="1352645"/>
                  <a:pt x="245269" y="1354802"/>
                  <a:pt x="245269" y="1357312"/>
                </a:cubicBezTo>
                <a:cubicBezTo>
                  <a:pt x="245269" y="1376379"/>
                  <a:pt x="246497" y="1395430"/>
                  <a:pt x="247650" y="1414462"/>
                </a:cubicBezTo>
                <a:cubicBezTo>
                  <a:pt x="248747" y="1432565"/>
                  <a:pt x="249037" y="1431917"/>
                  <a:pt x="252412" y="1445419"/>
                </a:cubicBezTo>
                <a:cubicBezTo>
                  <a:pt x="253797" y="1466187"/>
                  <a:pt x="252884" y="1475877"/>
                  <a:pt x="257175" y="1493044"/>
                </a:cubicBezTo>
                <a:cubicBezTo>
                  <a:pt x="257784" y="1495479"/>
                  <a:pt x="258762" y="1497806"/>
                  <a:pt x="259556" y="1500187"/>
                </a:cubicBezTo>
                <a:lnTo>
                  <a:pt x="264319" y="1535906"/>
                </a:lnTo>
                <a:cubicBezTo>
                  <a:pt x="265061" y="1541469"/>
                  <a:pt x="262030" y="1549462"/>
                  <a:pt x="266700" y="1552575"/>
                </a:cubicBezTo>
                <a:cubicBezTo>
                  <a:pt x="273995" y="1557438"/>
                  <a:pt x="284163" y="1554162"/>
                  <a:pt x="292894" y="1554956"/>
                </a:cubicBezTo>
                <a:cubicBezTo>
                  <a:pt x="293688" y="1561306"/>
                  <a:pt x="292894" y="1570434"/>
                  <a:pt x="292894" y="1585912"/>
                </a:cubicBezTo>
                <a:cubicBezTo>
                  <a:pt x="292894" y="1601390"/>
                  <a:pt x="290116" y="1631553"/>
                  <a:pt x="292894" y="1647825"/>
                </a:cubicBezTo>
                <a:cubicBezTo>
                  <a:pt x="295672" y="1664097"/>
                  <a:pt x="305196" y="1677591"/>
                  <a:pt x="309562" y="1683544"/>
                </a:cubicBezTo>
                <a:cubicBezTo>
                  <a:pt x="311533" y="1691424"/>
                  <a:pt x="313741" y="1699177"/>
                  <a:pt x="314325" y="1707356"/>
                </a:cubicBezTo>
                <a:cubicBezTo>
                  <a:pt x="315570" y="1724792"/>
                  <a:pt x="315912" y="1742281"/>
                  <a:pt x="316706" y="1759744"/>
                </a:cubicBezTo>
                <a:cubicBezTo>
                  <a:pt x="315912" y="1785144"/>
                  <a:pt x="314325" y="1835944"/>
                  <a:pt x="314325" y="1835944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288255" y="3383756"/>
            <a:ext cx="669131" cy="927224"/>
          </a:xfrm>
          <a:custGeom>
            <a:avLst/>
            <a:gdLst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102394 w 669132"/>
              <a:gd name="connsiteY11" fmla="*/ 261938 h 931101"/>
              <a:gd name="connsiteX12" fmla="*/ 107157 w 669132"/>
              <a:gd name="connsiteY12" fmla="*/ 283369 h 931101"/>
              <a:gd name="connsiteX13" fmla="*/ 109538 w 669132"/>
              <a:gd name="connsiteY13" fmla="*/ 328613 h 931101"/>
              <a:gd name="connsiteX14" fmla="*/ 111919 w 669132"/>
              <a:gd name="connsiteY14" fmla="*/ 350044 h 931101"/>
              <a:gd name="connsiteX15" fmla="*/ 114300 w 669132"/>
              <a:gd name="connsiteY15" fmla="*/ 361950 h 931101"/>
              <a:gd name="connsiteX16" fmla="*/ 145257 w 669132"/>
              <a:gd name="connsiteY16" fmla="*/ 364332 h 931101"/>
              <a:gd name="connsiteX17" fmla="*/ 150019 w 669132"/>
              <a:gd name="connsiteY17" fmla="*/ 423863 h 931101"/>
              <a:gd name="connsiteX18" fmla="*/ 152400 w 669132"/>
              <a:gd name="connsiteY18" fmla="*/ 433388 h 931101"/>
              <a:gd name="connsiteX19" fmla="*/ 161925 w 669132"/>
              <a:gd name="connsiteY19" fmla="*/ 435769 h 931101"/>
              <a:gd name="connsiteX20" fmla="*/ 166688 w 669132"/>
              <a:gd name="connsiteY20" fmla="*/ 466725 h 931101"/>
              <a:gd name="connsiteX21" fmla="*/ 173832 w 669132"/>
              <a:gd name="connsiteY21" fmla="*/ 473869 h 931101"/>
              <a:gd name="connsiteX22" fmla="*/ 176213 w 669132"/>
              <a:gd name="connsiteY22" fmla="*/ 481013 h 931101"/>
              <a:gd name="connsiteX23" fmla="*/ 185738 w 669132"/>
              <a:gd name="connsiteY23" fmla="*/ 495300 h 931101"/>
              <a:gd name="connsiteX24" fmla="*/ 192882 w 669132"/>
              <a:gd name="connsiteY24" fmla="*/ 497682 h 931101"/>
              <a:gd name="connsiteX25" fmla="*/ 211932 w 669132"/>
              <a:gd name="connsiteY25" fmla="*/ 502444 h 931101"/>
              <a:gd name="connsiteX26" fmla="*/ 219075 w 669132"/>
              <a:gd name="connsiteY26" fmla="*/ 535782 h 931101"/>
              <a:gd name="connsiteX27" fmla="*/ 221457 w 669132"/>
              <a:gd name="connsiteY27" fmla="*/ 545307 h 931101"/>
              <a:gd name="connsiteX28" fmla="*/ 226219 w 669132"/>
              <a:gd name="connsiteY28" fmla="*/ 569119 h 931101"/>
              <a:gd name="connsiteX29" fmla="*/ 247650 w 669132"/>
              <a:gd name="connsiteY29" fmla="*/ 571500 h 931101"/>
              <a:gd name="connsiteX30" fmla="*/ 254794 w 669132"/>
              <a:gd name="connsiteY30" fmla="*/ 576263 h 931101"/>
              <a:gd name="connsiteX31" fmla="*/ 307182 w 669132"/>
              <a:gd name="connsiteY31" fmla="*/ 576263 h 931101"/>
              <a:gd name="connsiteX32" fmla="*/ 316707 w 669132"/>
              <a:gd name="connsiteY32" fmla="*/ 578644 h 931101"/>
              <a:gd name="connsiteX33" fmla="*/ 319088 w 669132"/>
              <a:gd name="connsiteY33" fmla="*/ 590550 h 931101"/>
              <a:gd name="connsiteX34" fmla="*/ 321469 w 669132"/>
              <a:gd name="connsiteY34" fmla="*/ 611982 h 931101"/>
              <a:gd name="connsiteX35" fmla="*/ 323850 w 669132"/>
              <a:gd name="connsiteY35" fmla="*/ 623888 h 931101"/>
              <a:gd name="connsiteX36" fmla="*/ 338138 w 669132"/>
              <a:gd name="connsiteY36" fmla="*/ 626269 h 931101"/>
              <a:gd name="connsiteX37" fmla="*/ 345282 w 669132"/>
              <a:gd name="connsiteY37" fmla="*/ 652463 h 931101"/>
              <a:gd name="connsiteX38" fmla="*/ 352425 w 669132"/>
              <a:gd name="connsiteY38" fmla="*/ 657225 h 931101"/>
              <a:gd name="connsiteX39" fmla="*/ 361950 w 669132"/>
              <a:gd name="connsiteY39" fmla="*/ 671513 h 931101"/>
              <a:gd name="connsiteX40" fmla="*/ 369094 w 669132"/>
              <a:gd name="connsiteY40" fmla="*/ 688182 h 931101"/>
              <a:gd name="connsiteX41" fmla="*/ 378619 w 669132"/>
              <a:gd name="connsiteY41" fmla="*/ 728663 h 931101"/>
              <a:gd name="connsiteX42" fmla="*/ 388144 w 669132"/>
              <a:gd name="connsiteY42" fmla="*/ 731044 h 931101"/>
              <a:gd name="connsiteX43" fmla="*/ 392907 w 669132"/>
              <a:gd name="connsiteY43" fmla="*/ 738188 h 931101"/>
              <a:gd name="connsiteX44" fmla="*/ 395288 w 669132"/>
              <a:gd name="connsiteY44" fmla="*/ 802482 h 931101"/>
              <a:gd name="connsiteX45" fmla="*/ 397669 w 669132"/>
              <a:gd name="connsiteY45" fmla="*/ 809625 h 931101"/>
              <a:gd name="connsiteX46" fmla="*/ 433388 w 669132"/>
              <a:gd name="connsiteY46" fmla="*/ 812007 h 931101"/>
              <a:gd name="connsiteX47" fmla="*/ 442913 w 669132"/>
              <a:gd name="connsiteY47" fmla="*/ 814388 h 931101"/>
              <a:gd name="connsiteX48" fmla="*/ 461963 w 669132"/>
              <a:gd name="connsiteY48" fmla="*/ 816769 h 931101"/>
              <a:gd name="connsiteX49" fmla="*/ 464344 w 669132"/>
              <a:gd name="connsiteY49" fmla="*/ 840582 h 931101"/>
              <a:gd name="connsiteX50" fmla="*/ 469107 w 669132"/>
              <a:gd name="connsiteY50" fmla="*/ 859632 h 931101"/>
              <a:gd name="connsiteX51" fmla="*/ 485775 w 669132"/>
              <a:gd name="connsiteY51" fmla="*/ 862013 h 931101"/>
              <a:gd name="connsiteX52" fmla="*/ 497682 w 669132"/>
              <a:gd name="connsiteY52" fmla="*/ 864394 h 931101"/>
              <a:gd name="connsiteX53" fmla="*/ 504825 w 669132"/>
              <a:gd name="connsiteY53" fmla="*/ 866775 h 931101"/>
              <a:gd name="connsiteX54" fmla="*/ 514350 w 669132"/>
              <a:gd name="connsiteY54" fmla="*/ 871538 h 931101"/>
              <a:gd name="connsiteX55" fmla="*/ 566738 w 669132"/>
              <a:gd name="connsiteY55" fmla="*/ 873919 h 931101"/>
              <a:gd name="connsiteX56" fmla="*/ 569119 w 669132"/>
              <a:gd name="connsiteY56" fmla="*/ 895350 h 931101"/>
              <a:gd name="connsiteX57" fmla="*/ 573882 w 669132"/>
              <a:gd name="connsiteY57" fmla="*/ 909638 h 931101"/>
              <a:gd name="connsiteX58" fmla="*/ 581025 w 669132"/>
              <a:gd name="connsiteY58" fmla="*/ 914400 h 931101"/>
              <a:gd name="connsiteX59" fmla="*/ 602457 w 669132"/>
              <a:gd name="connsiteY59" fmla="*/ 919163 h 931101"/>
              <a:gd name="connsiteX60" fmla="*/ 611982 w 669132"/>
              <a:gd name="connsiteY60" fmla="*/ 923925 h 931101"/>
              <a:gd name="connsiteX61" fmla="*/ 638175 w 669132"/>
              <a:gd name="connsiteY61" fmla="*/ 928688 h 931101"/>
              <a:gd name="connsiteX62" fmla="*/ 669132 w 669132"/>
              <a:gd name="connsiteY62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102394 w 669132"/>
              <a:gd name="connsiteY11" fmla="*/ 261938 h 931101"/>
              <a:gd name="connsiteX12" fmla="*/ 107157 w 669132"/>
              <a:gd name="connsiteY12" fmla="*/ 283369 h 931101"/>
              <a:gd name="connsiteX13" fmla="*/ 100013 w 669132"/>
              <a:gd name="connsiteY13" fmla="*/ 309563 h 931101"/>
              <a:gd name="connsiteX14" fmla="*/ 111919 w 669132"/>
              <a:gd name="connsiteY14" fmla="*/ 350044 h 931101"/>
              <a:gd name="connsiteX15" fmla="*/ 114300 w 669132"/>
              <a:gd name="connsiteY15" fmla="*/ 361950 h 931101"/>
              <a:gd name="connsiteX16" fmla="*/ 145257 w 669132"/>
              <a:gd name="connsiteY16" fmla="*/ 364332 h 931101"/>
              <a:gd name="connsiteX17" fmla="*/ 150019 w 669132"/>
              <a:gd name="connsiteY17" fmla="*/ 423863 h 931101"/>
              <a:gd name="connsiteX18" fmla="*/ 152400 w 669132"/>
              <a:gd name="connsiteY18" fmla="*/ 433388 h 931101"/>
              <a:gd name="connsiteX19" fmla="*/ 161925 w 669132"/>
              <a:gd name="connsiteY19" fmla="*/ 435769 h 931101"/>
              <a:gd name="connsiteX20" fmla="*/ 166688 w 669132"/>
              <a:gd name="connsiteY20" fmla="*/ 466725 h 931101"/>
              <a:gd name="connsiteX21" fmla="*/ 173832 w 669132"/>
              <a:gd name="connsiteY21" fmla="*/ 473869 h 931101"/>
              <a:gd name="connsiteX22" fmla="*/ 176213 w 669132"/>
              <a:gd name="connsiteY22" fmla="*/ 481013 h 931101"/>
              <a:gd name="connsiteX23" fmla="*/ 185738 w 669132"/>
              <a:gd name="connsiteY23" fmla="*/ 495300 h 931101"/>
              <a:gd name="connsiteX24" fmla="*/ 192882 w 669132"/>
              <a:gd name="connsiteY24" fmla="*/ 497682 h 931101"/>
              <a:gd name="connsiteX25" fmla="*/ 211932 w 669132"/>
              <a:gd name="connsiteY25" fmla="*/ 502444 h 931101"/>
              <a:gd name="connsiteX26" fmla="*/ 219075 w 669132"/>
              <a:gd name="connsiteY26" fmla="*/ 535782 h 931101"/>
              <a:gd name="connsiteX27" fmla="*/ 221457 w 669132"/>
              <a:gd name="connsiteY27" fmla="*/ 545307 h 931101"/>
              <a:gd name="connsiteX28" fmla="*/ 226219 w 669132"/>
              <a:gd name="connsiteY28" fmla="*/ 569119 h 931101"/>
              <a:gd name="connsiteX29" fmla="*/ 247650 w 669132"/>
              <a:gd name="connsiteY29" fmla="*/ 571500 h 931101"/>
              <a:gd name="connsiteX30" fmla="*/ 254794 w 669132"/>
              <a:gd name="connsiteY30" fmla="*/ 576263 h 931101"/>
              <a:gd name="connsiteX31" fmla="*/ 307182 w 669132"/>
              <a:gd name="connsiteY31" fmla="*/ 576263 h 931101"/>
              <a:gd name="connsiteX32" fmla="*/ 316707 w 669132"/>
              <a:gd name="connsiteY32" fmla="*/ 578644 h 931101"/>
              <a:gd name="connsiteX33" fmla="*/ 319088 w 669132"/>
              <a:gd name="connsiteY33" fmla="*/ 590550 h 931101"/>
              <a:gd name="connsiteX34" fmla="*/ 321469 w 669132"/>
              <a:gd name="connsiteY34" fmla="*/ 611982 h 931101"/>
              <a:gd name="connsiteX35" fmla="*/ 323850 w 669132"/>
              <a:gd name="connsiteY35" fmla="*/ 623888 h 931101"/>
              <a:gd name="connsiteX36" fmla="*/ 338138 w 669132"/>
              <a:gd name="connsiteY36" fmla="*/ 626269 h 931101"/>
              <a:gd name="connsiteX37" fmla="*/ 345282 w 669132"/>
              <a:gd name="connsiteY37" fmla="*/ 652463 h 931101"/>
              <a:gd name="connsiteX38" fmla="*/ 352425 w 669132"/>
              <a:gd name="connsiteY38" fmla="*/ 657225 h 931101"/>
              <a:gd name="connsiteX39" fmla="*/ 361950 w 669132"/>
              <a:gd name="connsiteY39" fmla="*/ 671513 h 931101"/>
              <a:gd name="connsiteX40" fmla="*/ 369094 w 669132"/>
              <a:gd name="connsiteY40" fmla="*/ 688182 h 931101"/>
              <a:gd name="connsiteX41" fmla="*/ 378619 w 669132"/>
              <a:gd name="connsiteY41" fmla="*/ 728663 h 931101"/>
              <a:gd name="connsiteX42" fmla="*/ 388144 w 669132"/>
              <a:gd name="connsiteY42" fmla="*/ 731044 h 931101"/>
              <a:gd name="connsiteX43" fmla="*/ 392907 w 669132"/>
              <a:gd name="connsiteY43" fmla="*/ 738188 h 931101"/>
              <a:gd name="connsiteX44" fmla="*/ 395288 w 669132"/>
              <a:gd name="connsiteY44" fmla="*/ 802482 h 931101"/>
              <a:gd name="connsiteX45" fmla="*/ 397669 w 669132"/>
              <a:gd name="connsiteY45" fmla="*/ 809625 h 931101"/>
              <a:gd name="connsiteX46" fmla="*/ 433388 w 669132"/>
              <a:gd name="connsiteY46" fmla="*/ 812007 h 931101"/>
              <a:gd name="connsiteX47" fmla="*/ 442913 w 669132"/>
              <a:gd name="connsiteY47" fmla="*/ 814388 h 931101"/>
              <a:gd name="connsiteX48" fmla="*/ 461963 w 669132"/>
              <a:gd name="connsiteY48" fmla="*/ 816769 h 931101"/>
              <a:gd name="connsiteX49" fmla="*/ 464344 w 669132"/>
              <a:gd name="connsiteY49" fmla="*/ 840582 h 931101"/>
              <a:gd name="connsiteX50" fmla="*/ 469107 w 669132"/>
              <a:gd name="connsiteY50" fmla="*/ 859632 h 931101"/>
              <a:gd name="connsiteX51" fmla="*/ 485775 w 669132"/>
              <a:gd name="connsiteY51" fmla="*/ 862013 h 931101"/>
              <a:gd name="connsiteX52" fmla="*/ 497682 w 669132"/>
              <a:gd name="connsiteY52" fmla="*/ 864394 h 931101"/>
              <a:gd name="connsiteX53" fmla="*/ 504825 w 669132"/>
              <a:gd name="connsiteY53" fmla="*/ 866775 h 931101"/>
              <a:gd name="connsiteX54" fmla="*/ 514350 w 669132"/>
              <a:gd name="connsiteY54" fmla="*/ 871538 h 931101"/>
              <a:gd name="connsiteX55" fmla="*/ 566738 w 669132"/>
              <a:gd name="connsiteY55" fmla="*/ 873919 h 931101"/>
              <a:gd name="connsiteX56" fmla="*/ 569119 w 669132"/>
              <a:gd name="connsiteY56" fmla="*/ 895350 h 931101"/>
              <a:gd name="connsiteX57" fmla="*/ 573882 w 669132"/>
              <a:gd name="connsiteY57" fmla="*/ 909638 h 931101"/>
              <a:gd name="connsiteX58" fmla="*/ 581025 w 669132"/>
              <a:gd name="connsiteY58" fmla="*/ 914400 h 931101"/>
              <a:gd name="connsiteX59" fmla="*/ 602457 w 669132"/>
              <a:gd name="connsiteY59" fmla="*/ 919163 h 931101"/>
              <a:gd name="connsiteX60" fmla="*/ 611982 w 669132"/>
              <a:gd name="connsiteY60" fmla="*/ 923925 h 931101"/>
              <a:gd name="connsiteX61" fmla="*/ 638175 w 669132"/>
              <a:gd name="connsiteY61" fmla="*/ 928688 h 931101"/>
              <a:gd name="connsiteX62" fmla="*/ 669132 w 669132"/>
              <a:gd name="connsiteY62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102394 w 669132"/>
              <a:gd name="connsiteY11" fmla="*/ 261938 h 931101"/>
              <a:gd name="connsiteX12" fmla="*/ 100013 w 669132"/>
              <a:gd name="connsiteY12" fmla="*/ 309563 h 931101"/>
              <a:gd name="connsiteX13" fmla="*/ 111919 w 669132"/>
              <a:gd name="connsiteY13" fmla="*/ 350044 h 931101"/>
              <a:gd name="connsiteX14" fmla="*/ 114300 w 669132"/>
              <a:gd name="connsiteY14" fmla="*/ 361950 h 931101"/>
              <a:gd name="connsiteX15" fmla="*/ 145257 w 669132"/>
              <a:gd name="connsiteY15" fmla="*/ 364332 h 931101"/>
              <a:gd name="connsiteX16" fmla="*/ 150019 w 669132"/>
              <a:gd name="connsiteY16" fmla="*/ 423863 h 931101"/>
              <a:gd name="connsiteX17" fmla="*/ 152400 w 669132"/>
              <a:gd name="connsiteY17" fmla="*/ 433388 h 931101"/>
              <a:gd name="connsiteX18" fmla="*/ 161925 w 669132"/>
              <a:gd name="connsiteY18" fmla="*/ 435769 h 931101"/>
              <a:gd name="connsiteX19" fmla="*/ 166688 w 669132"/>
              <a:gd name="connsiteY19" fmla="*/ 466725 h 931101"/>
              <a:gd name="connsiteX20" fmla="*/ 173832 w 669132"/>
              <a:gd name="connsiteY20" fmla="*/ 473869 h 931101"/>
              <a:gd name="connsiteX21" fmla="*/ 176213 w 669132"/>
              <a:gd name="connsiteY21" fmla="*/ 481013 h 931101"/>
              <a:gd name="connsiteX22" fmla="*/ 185738 w 669132"/>
              <a:gd name="connsiteY22" fmla="*/ 495300 h 931101"/>
              <a:gd name="connsiteX23" fmla="*/ 192882 w 669132"/>
              <a:gd name="connsiteY23" fmla="*/ 497682 h 931101"/>
              <a:gd name="connsiteX24" fmla="*/ 211932 w 669132"/>
              <a:gd name="connsiteY24" fmla="*/ 502444 h 931101"/>
              <a:gd name="connsiteX25" fmla="*/ 219075 w 669132"/>
              <a:gd name="connsiteY25" fmla="*/ 535782 h 931101"/>
              <a:gd name="connsiteX26" fmla="*/ 221457 w 669132"/>
              <a:gd name="connsiteY26" fmla="*/ 545307 h 931101"/>
              <a:gd name="connsiteX27" fmla="*/ 226219 w 669132"/>
              <a:gd name="connsiteY27" fmla="*/ 569119 h 931101"/>
              <a:gd name="connsiteX28" fmla="*/ 247650 w 669132"/>
              <a:gd name="connsiteY28" fmla="*/ 571500 h 931101"/>
              <a:gd name="connsiteX29" fmla="*/ 254794 w 669132"/>
              <a:gd name="connsiteY29" fmla="*/ 576263 h 931101"/>
              <a:gd name="connsiteX30" fmla="*/ 307182 w 669132"/>
              <a:gd name="connsiteY30" fmla="*/ 576263 h 931101"/>
              <a:gd name="connsiteX31" fmla="*/ 316707 w 669132"/>
              <a:gd name="connsiteY31" fmla="*/ 578644 h 931101"/>
              <a:gd name="connsiteX32" fmla="*/ 319088 w 669132"/>
              <a:gd name="connsiteY32" fmla="*/ 590550 h 931101"/>
              <a:gd name="connsiteX33" fmla="*/ 321469 w 669132"/>
              <a:gd name="connsiteY33" fmla="*/ 611982 h 931101"/>
              <a:gd name="connsiteX34" fmla="*/ 323850 w 669132"/>
              <a:gd name="connsiteY34" fmla="*/ 623888 h 931101"/>
              <a:gd name="connsiteX35" fmla="*/ 338138 w 669132"/>
              <a:gd name="connsiteY35" fmla="*/ 626269 h 931101"/>
              <a:gd name="connsiteX36" fmla="*/ 345282 w 669132"/>
              <a:gd name="connsiteY36" fmla="*/ 652463 h 931101"/>
              <a:gd name="connsiteX37" fmla="*/ 352425 w 669132"/>
              <a:gd name="connsiteY37" fmla="*/ 657225 h 931101"/>
              <a:gd name="connsiteX38" fmla="*/ 361950 w 669132"/>
              <a:gd name="connsiteY38" fmla="*/ 671513 h 931101"/>
              <a:gd name="connsiteX39" fmla="*/ 369094 w 669132"/>
              <a:gd name="connsiteY39" fmla="*/ 688182 h 931101"/>
              <a:gd name="connsiteX40" fmla="*/ 378619 w 669132"/>
              <a:gd name="connsiteY40" fmla="*/ 728663 h 931101"/>
              <a:gd name="connsiteX41" fmla="*/ 388144 w 669132"/>
              <a:gd name="connsiteY41" fmla="*/ 731044 h 931101"/>
              <a:gd name="connsiteX42" fmla="*/ 392907 w 669132"/>
              <a:gd name="connsiteY42" fmla="*/ 738188 h 931101"/>
              <a:gd name="connsiteX43" fmla="*/ 395288 w 669132"/>
              <a:gd name="connsiteY43" fmla="*/ 802482 h 931101"/>
              <a:gd name="connsiteX44" fmla="*/ 397669 w 669132"/>
              <a:gd name="connsiteY44" fmla="*/ 809625 h 931101"/>
              <a:gd name="connsiteX45" fmla="*/ 433388 w 669132"/>
              <a:gd name="connsiteY45" fmla="*/ 812007 h 931101"/>
              <a:gd name="connsiteX46" fmla="*/ 442913 w 669132"/>
              <a:gd name="connsiteY46" fmla="*/ 814388 h 931101"/>
              <a:gd name="connsiteX47" fmla="*/ 461963 w 669132"/>
              <a:gd name="connsiteY47" fmla="*/ 816769 h 931101"/>
              <a:gd name="connsiteX48" fmla="*/ 464344 w 669132"/>
              <a:gd name="connsiteY48" fmla="*/ 840582 h 931101"/>
              <a:gd name="connsiteX49" fmla="*/ 469107 w 669132"/>
              <a:gd name="connsiteY49" fmla="*/ 859632 h 931101"/>
              <a:gd name="connsiteX50" fmla="*/ 485775 w 669132"/>
              <a:gd name="connsiteY50" fmla="*/ 862013 h 931101"/>
              <a:gd name="connsiteX51" fmla="*/ 497682 w 669132"/>
              <a:gd name="connsiteY51" fmla="*/ 864394 h 931101"/>
              <a:gd name="connsiteX52" fmla="*/ 504825 w 669132"/>
              <a:gd name="connsiteY52" fmla="*/ 866775 h 931101"/>
              <a:gd name="connsiteX53" fmla="*/ 514350 w 669132"/>
              <a:gd name="connsiteY53" fmla="*/ 871538 h 931101"/>
              <a:gd name="connsiteX54" fmla="*/ 566738 w 669132"/>
              <a:gd name="connsiteY54" fmla="*/ 873919 h 931101"/>
              <a:gd name="connsiteX55" fmla="*/ 569119 w 669132"/>
              <a:gd name="connsiteY55" fmla="*/ 895350 h 931101"/>
              <a:gd name="connsiteX56" fmla="*/ 573882 w 669132"/>
              <a:gd name="connsiteY56" fmla="*/ 909638 h 931101"/>
              <a:gd name="connsiteX57" fmla="*/ 581025 w 669132"/>
              <a:gd name="connsiteY57" fmla="*/ 914400 h 931101"/>
              <a:gd name="connsiteX58" fmla="*/ 602457 w 669132"/>
              <a:gd name="connsiteY58" fmla="*/ 919163 h 931101"/>
              <a:gd name="connsiteX59" fmla="*/ 611982 w 669132"/>
              <a:gd name="connsiteY59" fmla="*/ 923925 h 931101"/>
              <a:gd name="connsiteX60" fmla="*/ 638175 w 669132"/>
              <a:gd name="connsiteY60" fmla="*/ 928688 h 931101"/>
              <a:gd name="connsiteX61" fmla="*/ 669132 w 669132"/>
              <a:gd name="connsiteY61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1919 w 669132"/>
              <a:gd name="connsiteY13" fmla="*/ 350044 h 931101"/>
              <a:gd name="connsiteX14" fmla="*/ 114300 w 669132"/>
              <a:gd name="connsiteY14" fmla="*/ 361950 h 931101"/>
              <a:gd name="connsiteX15" fmla="*/ 145257 w 669132"/>
              <a:gd name="connsiteY15" fmla="*/ 364332 h 931101"/>
              <a:gd name="connsiteX16" fmla="*/ 150019 w 669132"/>
              <a:gd name="connsiteY16" fmla="*/ 423863 h 931101"/>
              <a:gd name="connsiteX17" fmla="*/ 152400 w 669132"/>
              <a:gd name="connsiteY17" fmla="*/ 433388 h 931101"/>
              <a:gd name="connsiteX18" fmla="*/ 161925 w 669132"/>
              <a:gd name="connsiteY18" fmla="*/ 435769 h 931101"/>
              <a:gd name="connsiteX19" fmla="*/ 166688 w 669132"/>
              <a:gd name="connsiteY19" fmla="*/ 466725 h 931101"/>
              <a:gd name="connsiteX20" fmla="*/ 173832 w 669132"/>
              <a:gd name="connsiteY20" fmla="*/ 473869 h 931101"/>
              <a:gd name="connsiteX21" fmla="*/ 176213 w 669132"/>
              <a:gd name="connsiteY21" fmla="*/ 481013 h 931101"/>
              <a:gd name="connsiteX22" fmla="*/ 185738 w 669132"/>
              <a:gd name="connsiteY22" fmla="*/ 495300 h 931101"/>
              <a:gd name="connsiteX23" fmla="*/ 192882 w 669132"/>
              <a:gd name="connsiteY23" fmla="*/ 497682 h 931101"/>
              <a:gd name="connsiteX24" fmla="*/ 211932 w 669132"/>
              <a:gd name="connsiteY24" fmla="*/ 502444 h 931101"/>
              <a:gd name="connsiteX25" fmla="*/ 219075 w 669132"/>
              <a:gd name="connsiteY25" fmla="*/ 535782 h 931101"/>
              <a:gd name="connsiteX26" fmla="*/ 221457 w 669132"/>
              <a:gd name="connsiteY26" fmla="*/ 545307 h 931101"/>
              <a:gd name="connsiteX27" fmla="*/ 226219 w 669132"/>
              <a:gd name="connsiteY27" fmla="*/ 569119 h 931101"/>
              <a:gd name="connsiteX28" fmla="*/ 247650 w 669132"/>
              <a:gd name="connsiteY28" fmla="*/ 571500 h 931101"/>
              <a:gd name="connsiteX29" fmla="*/ 254794 w 669132"/>
              <a:gd name="connsiteY29" fmla="*/ 576263 h 931101"/>
              <a:gd name="connsiteX30" fmla="*/ 307182 w 669132"/>
              <a:gd name="connsiteY30" fmla="*/ 576263 h 931101"/>
              <a:gd name="connsiteX31" fmla="*/ 316707 w 669132"/>
              <a:gd name="connsiteY31" fmla="*/ 578644 h 931101"/>
              <a:gd name="connsiteX32" fmla="*/ 319088 w 669132"/>
              <a:gd name="connsiteY32" fmla="*/ 590550 h 931101"/>
              <a:gd name="connsiteX33" fmla="*/ 321469 w 669132"/>
              <a:gd name="connsiteY33" fmla="*/ 611982 h 931101"/>
              <a:gd name="connsiteX34" fmla="*/ 323850 w 669132"/>
              <a:gd name="connsiteY34" fmla="*/ 623888 h 931101"/>
              <a:gd name="connsiteX35" fmla="*/ 338138 w 669132"/>
              <a:gd name="connsiteY35" fmla="*/ 626269 h 931101"/>
              <a:gd name="connsiteX36" fmla="*/ 345282 w 669132"/>
              <a:gd name="connsiteY36" fmla="*/ 652463 h 931101"/>
              <a:gd name="connsiteX37" fmla="*/ 352425 w 669132"/>
              <a:gd name="connsiteY37" fmla="*/ 657225 h 931101"/>
              <a:gd name="connsiteX38" fmla="*/ 361950 w 669132"/>
              <a:gd name="connsiteY38" fmla="*/ 671513 h 931101"/>
              <a:gd name="connsiteX39" fmla="*/ 369094 w 669132"/>
              <a:gd name="connsiteY39" fmla="*/ 688182 h 931101"/>
              <a:gd name="connsiteX40" fmla="*/ 378619 w 669132"/>
              <a:gd name="connsiteY40" fmla="*/ 728663 h 931101"/>
              <a:gd name="connsiteX41" fmla="*/ 388144 w 669132"/>
              <a:gd name="connsiteY41" fmla="*/ 731044 h 931101"/>
              <a:gd name="connsiteX42" fmla="*/ 392907 w 669132"/>
              <a:gd name="connsiteY42" fmla="*/ 738188 h 931101"/>
              <a:gd name="connsiteX43" fmla="*/ 395288 w 669132"/>
              <a:gd name="connsiteY43" fmla="*/ 802482 h 931101"/>
              <a:gd name="connsiteX44" fmla="*/ 397669 w 669132"/>
              <a:gd name="connsiteY44" fmla="*/ 809625 h 931101"/>
              <a:gd name="connsiteX45" fmla="*/ 433388 w 669132"/>
              <a:gd name="connsiteY45" fmla="*/ 812007 h 931101"/>
              <a:gd name="connsiteX46" fmla="*/ 442913 w 669132"/>
              <a:gd name="connsiteY46" fmla="*/ 814388 h 931101"/>
              <a:gd name="connsiteX47" fmla="*/ 461963 w 669132"/>
              <a:gd name="connsiteY47" fmla="*/ 816769 h 931101"/>
              <a:gd name="connsiteX48" fmla="*/ 464344 w 669132"/>
              <a:gd name="connsiteY48" fmla="*/ 840582 h 931101"/>
              <a:gd name="connsiteX49" fmla="*/ 469107 w 669132"/>
              <a:gd name="connsiteY49" fmla="*/ 859632 h 931101"/>
              <a:gd name="connsiteX50" fmla="*/ 485775 w 669132"/>
              <a:gd name="connsiteY50" fmla="*/ 862013 h 931101"/>
              <a:gd name="connsiteX51" fmla="*/ 497682 w 669132"/>
              <a:gd name="connsiteY51" fmla="*/ 864394 h 931101"/>
              <a:gd name="connsiteX52" fmla="*/ 504825 w 669132"/>
              <a:gd name="connsiteY52" fmla="*/ 866775 h 931101"/>
              <a:gd name="connsiteX53" fmla="*/ 514350 w 669132"/>
              <a:gd name="connsiteY53" fmla="*/ 871538 h 931101"/>
              <a:gd name="connsiteX54" fmla="*/ 566738 w 669132"/>
              <a:gd name="connsiteY54" fmla="*/ 873919 h 931101"/>
              <a:gd name="connsiteX55" fmla="*/ 569119 w 669132"/>
              <a:gd name="connsiteY55" fmla="*/ 895350 h 931101"/>
              <a:gd name="connsiteX56" fmla="*/ 573882 w 669132"/>
              <a:gd name="connsiteY56" fmla="*/ 909638 h 931101"/>
              <a:gd name="connsiteX57" fmla="*/ 581025 w 669132"/>
              <a:gd name="connsiteY57" fmla="*/ 914400 h 931101"/>
              <a:gd name="connsiteX58" fmla="*/ 602457 w 669132"/>
              <a:gd name="connsiteY58" fmla="*/ 919163 h 931101"/>
              <a:gd name="connsiteX59" fmla="*/ 611982 w 669132"/>
              <a:gd name="connsiteY59" fmla="*/ 923925 h 931101"/>
              <a:gd name="connsiteX60" fmla="*/ 638175 w 669132"/>
              <a:gd name="connsiteY60" fmla="*/ 928688 h 931101"/>
              <a:gd name="connsiteX61" fmla="*/ 669132 w 669132"/>
              <a:gd name="connsiteY61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64344 w 669132"/>
              <a:gd name="connsiteY47" fmla="*/ 840582 h 931101"/>
              <a:gd name="connsiteX48" fmla="*/ 469107 w 669132"/>
              <a:gd name="connsiteY48" fmla="*/ 859632 h 931101"/>
              <a:gd name="connsiteX49" fmla="*/ 485775 w 669132"/>
              <a:gd name="connsiteY49" fmla="*/ 862013 h 931101"/>
              <a:gd name="connsiteX50" fmla="*/ 497682 w 669132"/>
              <a:gd name="connsiteY50" fmla="*/ 864394 h 931101"/>
              <a:gd name="connsiteX51" fmla="*/ 504825 w 669132"/>
              <a:gd name="connsiteY51" fmla="*/ 866775 h 931101"/>
              <a:gd name="connsiteX52" fmla="*/ 514350 w 669132"/>
              <a:gd name="connsiteY52" fmla="*/ 871538 h 931101"/>
              <a:gd name="connsiteX53" fmla="*/ 566738 w 669132"/>
              <a:gd name="connsiteY53" fmla="*/ 873919 h 931101"/>
              <a:gd name="connsiteX54" fmla="*/ 569119 w 669132"/>
              <a:gd name="connsiteY54" fmla="*/ 895350 h 931101"/>
              <a:gd name="connsiteX55" fmla="*/ 573882 w 669132"/>
              <a:gd name="connsiteY55" fmla="*/ 909638 h 931101"/>
              <a:gd name="connsiteX56" fmla="*/ 581025 w 669132"/>
              <a:gd name="connsiteY56" fmla="*/ 914400 h 931101"/>
              <a:gd name="connsiteX57" fmla="*/ 602457 w 669132"/>
              <a:gd name="connsiteY57" fmla="*/ 919163 h 931101"/>
              <a:gd name="connsiteX58" fmla="*/ 611982 w 669132"/>
              <a:gd name="connsiteY58" fmla="*/ 923925 h 931101"/>
              <a:gd name="connsiteX59" fmla="*/ 638175 w 669132"/>
              <a:gd name="connsiteY59" fmla="*/ 928688 h 931101"/>
              <a:gd name="connsiteX60" fmla="*/ 669132 w 669132"/>
              <a:gd name="connsiteY60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64344 w 669132"/>
              <a:gd name="connsiteY47" fmla="*/ 840582 h 931101"/>
              <a:gd name="connsiteX48" fmla="*/ 469107 w 669132"/>
              <a:gd name="connsiteY48" fmla="*/ 859632 h 931101"/>
              <a:gd name="connsiteX49" fmla="*/ 485775 w 669132"/>
              <a:gd name="connsiteY49" fmla="*/ 862013 h 931101"/>
              <a:gd name="connsiteX50" fmla="*/ 497682 w 669132"/>
              <a:gd name="connsiteY50" fmla="*/ 864394 h 931101"/>
              <a:gd name="connsiteX51" fmla="*/ 504825 w 669132"/>
              <a:gd name="connsiteY51" fmla="*/ 866775 h 931101"/>
              <a:gd name="connsiteX52" fmla="*/ 514350 w 669132"/>
              <a:gd name="connsiteY52" fmla="*/ 871538 h 931101"/>
              <a:gd name="connsiteX53" fmla="*/ 566738 w 669132"/>
              <a:gd name="connsiteY53" fmla="*/ 873919 h 931101"/>
              <a:gd name="connsiteX54" fmla="*/ 569119 w 669132"/>
              <a:gd name="connsiteY54" fmla="*/ 895350 h 931101"/>
              <a:gd name="connsiteX55" fmla="*/ 573882 w 669132"/>
              <a:gd name="connsiteY55" fmla="*/ 909638 h 931101"/>
              <a:gd name="connsiteX56" fmla="*/ 569119 w 669132"/>
              <a:gd name="connsiteY56" fmla="*/ 919162 h 931101"/>
              <a:gd name="connsiteX57" fmla="*/ 602457 w 669132"/>
              <a:gd name="connsiteY57" fmla="*/ 919163 h 931101"/>
              <a:gd name="connsiteX58" fmla="*/ 611982 w 669132"/>
              <a:gd name="connsiteY58" fmla="*/ 923925 h 931101"/>
              <a:gd name="connsiteX59" fmla="*/ 638175 w 669132"/>
              <a:gd name="connsiteY59" fmla="*/ 928688 h 931101"/>
              <a:gd name="connsiteX60" fmla="*/ 669132 w 669132"/>
              <a:gd name="connsiteY60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64344 w 669132"/>
              <a:gd name="connsiteY47" fmla="*/ 840582 h 931101"/>
              <a:gd name="connsiteX48" fmla="*/ 469107 w 669132"/>
              <a:gd name="connsiteY48" fmla="*/ 859632 h 931101"/>
              <a:gd name="connsiteX49" fmla="*/ 485775 w 669132"/>
              <a:gd name="connsiteY49" fmla="*/ 862013 h 931101"/>
              <a:gd name="connsiteX50" fmla="*/ 497682 w 669132"/>
              <a:gd name="connsiteY50" fmla="*/ 864394 h 931101"/>
              <a:gd name="connsiteX51" fmla="*/ 504825 w 669132"/>
              <a:gd name="connsiteY51" fmla="*/ 866775 h 931101"/>
              <a:gd name="connsiteX52" fmla="*/ 514350 w 669132"/>
              <a:gd name="connsiteY52" fmla="*/ 871538 h 931101"/>
              <a:gd name="connsiteX53" fmla="*/ 566738 w 669132"/>
              <a:gd name="connsiteY53" fmla="*/ 873919 h 931101"/>
              <a:gd name="connsiteX54" fmla="*/ 569119 w 669132"/>
              <a:gd name="connsiteY54" fmla="*/ 895350 h 931101"/>
              <a:gd name="connsiteX55" fmla="*/ 569119 w 669132"/>
              <a:gd name="connsiteY55" fmla="*/ 919162 h 931101"/>
              <a:gd name="connsiteX56" fmla="*/ 602457 w 669132"/>
              <a:gd name="connsiteY56" fmla="*/ 919163 h 931101"/>
              <a:gd name="connsiteX57" fmla="*/ 611982 w 669132"/>
              <a:gd name="connsiteY57" fmla="*/ 923925 h 931101"/>
              <a:gd name="connsiteX58" fmla="*/ 638175 w 669132"/>
              <a:gd name="connsiteY58" fmla="*/ 928688 h 931101"/>
              <a:gd name="connsiteX59" fmla="*/ 669132 w 669132"/>
              <a:gd name="connsiteY59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64344 w 669132"/>
              <a:gd name="connsiteY47" fmla="*/ 840582 h 931101"/>
              <a:gd name="connsiteX48" fmla="*/ 459582 w 669132"/>
              <a:gd name="connsiteY48" fmla="*/ 862013 h 931101"/>
              <a:gd name="connsiteX49" fmla="*/ 485775 w 669132"/>
              <a:gd name="connsiteY49" fmla="*/ 862013 h 931101"/>
              <a:gd name="connsiteX50" fmla="*/ 497682 w 669132"/>
              <a:gd name="connsiteY50" fmla="*/ 864394 h 931101"/>
              <a:gd name="connsiteX51" fmla="*/ 504825 w 669132"/>
              <a:gd name="connsiteY51" fmla="*/ 866775 h 931101"/>
              <a:gd name="connsiteX52" fmla="*/ 514350 w 669132"/>
              <a:gd name="connsiteY52" fmla="*/ 871538 h 931101"/>
              <a:gd name="connsiteX53" fmla="*/ 566738 w 669132"/>
              <a:gd name="connsiteY53" fmla="*/ 873919 h 931101"/>
              <a:gd name="connsiteX54" fmla="*/ 569119 w 669132"/>
              <a:gd name="connsiteY54" fmla="*/ 895350 h 931101"/>
              <a:gd name="connsiteX55" fmla="*/ 569119 w 669132"/>
              <a:gd name="connsiteY55" fmla="*/ 919162 h 931101"/>
              <a:gd name="connsiteX56" fmla="*/ 602457 w 669132"/>
              <a:gd name="connsiteY56" fmla="*/ 919163 h 931101"/>
              <a:gd name="connsiteX57" fmla="*/ 611982 w 669132"/>
              <a:gd name="connsiteY57" fmla="*/ 923925 h 931101"/>
              <a:gd name="connsiteX58" fmla="*/ 638175 w 669132"/>
              <a:gd name="connsiteY58" fmla="*/ 928688 h 931101"/>
              <a:gd name="connsiteX59" fmla="*/ 669132 w 669132"/>
              <a:gd name="connsiteY59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485775 w 669132"/>
              <a:gd name="connsiteY48" fmla="*/ 862013 h 931101"/>
              <a:gd name="connsiteX49" fmla="*/ 497682 w 669132"/>
              <a:gd name="connsiteY49" fmla="*/ 864394 h 931101"/>
              <a:gd name="connsiteX50" fmla="*/ 504825 w 669132"/>
              <a:gd name="connsiteY50" fmla="*/ 866775 h 931101"/>
              <a:gd name="connsiteX51" fmla="*/ 514350 w 669132"/>
              <a:gd name="connsiteY51" fmla="*/ 871538 h 931101"/>
              <a:gd name="connsiteX52" fmla="*/ 566738 w 669132"/>
              <a:gd name="connsiteY52" fmla="*/ 873919 h 931101"/>
              <a:gd name="connsiteX53" fmla="*/ 569119 w 669132"/>
              <a:gd name="connsiteY53" fmla="*/ 895350 h 931101"/>
              <a:gd name="connsiteX54" fmla="*/ 569119 w 669132"/>
              <a:gd name="connsiteY54" fmla="*/ 919162 h 931101"/>
              <a:gd name="connsiteX55" fmla="*/ 602457 w 669132"/>
              <a:gd name="connsiteY55" fmla="*/ 919163 h 931101"/>
              <a:gd name="connsiteX56" fmla="*/ 611982 w 669132"/>
              <a:gd name="connsiteY56" fmla="*/ 923925 h 931101"/>
              <a:gd name="connsiteX57" fmla="*/ 638175 w 669132"/>
              <a:gd name="connsiteY57" fmla="*/ 928688 h 931101"/>
              <a:gd name="connsiteX58" fmla="*/ 669132 w 669132"/>
              <a:gd name="connsiteY58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485775 w 669132"/>
              <a:gd name="connsiteY48" fmla="*/ 862013 h 931101"/>
              <a:gd name="connsiteX49" fmla="*/ 497682 w 669132"/>
              <a:gd name="connsiteY49" fmla="*/ 864394 h 931101"/>
              <a:gd name="connsiteX50" fmla="*/ 504825 w 669132"/>
              <a:gd name="connsiteY50" fmla="*/ 866775 h 931101"/>
              <a:gd name="connsiteX51" fmla="*/ 514350 w 669132"/>
              <a:gd name="connsiteY51" fmla="*/ 871538 h 931101"/>
              <a:gd name="connsiteX52" fmla="*/ 566738 w 669132"/>
              <a:gd name="connsiteY52" fmla="*/ 873919 h 931101"/>
              <a:gd name="connsiteX53" fmla="*/ 569119 w 669132"/>
              <a:gd name="connsiteY53" fmla="*/ 895350 h 931101"/>
              <a:gd name="connsiteX54" fmla="*/ 569119 w 669132"/>
              <a:gd name="connsiteY54" fmla="*/ 919162 h 931101"/>
              <a:gd name="connsiteX55" fmla="*/ 602457 w 669132"/>
              <a:gd name="connsiteY55" fmla="*/ 919163 h 931101"/>
              <a:gd name="connsiteX56" fmla="*/ 611982 w 669132"/>
              <a:gd name="connsiteY56" fmla="*/ 923925 h 931101"/>
              <a:gd name="connsiteX57" fmla="*/ 638175 w 669132"/>
              <a:gd name="connsiteY57" fmla="*/ 928688 h 931101"/>
              <a:gd name="connsiteX58" fmla="*/ 669132 w 669132"/>
              <a:gd name="connsiteY58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485775 w 669132"/>
              <a:gd name="connsiteY48" fmla="*/ 862013 h 931101"/>
              <a:gd name="connsiteX49" fmla="*/ 504825 w 669132"/>
              <a:gd name="connsiteY49" fmla="*/ 866775 h 931101"/>
              <a:gd name="connsiteX50" fmla="*/ 514350 w 669132"/>
              <a:gd name="connsiteY50" fmla="*/ 871538 h 931101"/>
              <a:gd name="connsiteX51" fmla="*/ 566738 w 669132"/>
              <a:gd name="connsiteY51" fmla="*/ 873919 h 931101"/>
              <a:gd name="connsiteX52" fmla="*/ 569119 w 669132"/>
              <a:gd name="connsiteY52" fmla="*/ 895350 h 931101"/>
              <a:gd name="connsiteX53" fmla="*/ 569119 w 669132"/>
              <a:gd name="connsiteY53" fmla="*/ 919162 h 931101"/>
              <a:gd name="connsiteX54" fmla="*/ 602457 w 669132"/>
              <a:gd name="connsiteY54" fmla="*/ 919163 h 931101"/>
              <a:gd name="connsiteX55" fmla="*/ 611982 w 669132"/>
              <a:gd name="connsiteY55" fmla="*/ 923925 h 931101"/>
              <a:gd name="connsiteX56" fmla="*/ 638175 w 669132"/>
              <a:gd name="connsiteY56" fmla="*/ 928688 h 931101"/>
              <a:gd name="connsiteX57" fmla="*/ 669132 w 669132"/>
              <a:gd name="connsiteY57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504825 w 669132"/>
              <a:gd name="connsiteY48" fmla="*/ 866775 h 931101"/>
              <a:gd name="connsiteX49" fmla="*/ 514350 w 669132"/>
              <a:gd name="connsiteY49" fmla="*/ 871538 h 931101"/>
              <a:gd name="connsiteX50" fmla="*/ 566738 w 669132"/>
              <a:gd name="connsiteY50" fmla="*/ 873919 h 931101"/>
              <a:gd name="connsiteX51" fmla="*/ 569119 w 669132"/>
              <a:gd name="connsiteY51" fmla="*/ 895350 h 931101"/>
              <a:gd name="connsiteX52" fmla="*/ 569119 w 669132"/>
              <a:gd name="connsiteY52" fmla="*/ 919162 h 931101"/>
              <a:gd name="connsiteX53" fmla="*/ 602457 w 669132"/>
              <a:gd name="connsiteY53" fmla="*/ 919163 h 931101"/>
              <a:gd name="connsiteX54" fmla="*/ 611982 w 669132"/>
              <a:gd name="connsiteY54" fmla="*/ 923925 h 931101"/>
              <a:gd name="connsiteX55" fmla="*/ 638175 w 669132"/>
              <a:gd name="connsiteY55" fmla="*/ 928688 h 931101"/>
              <a:gd name="connsiteX56" fmla="*/ 669132 w 669132"/>
              <a:gd name="connsiteY56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504825 w 669132"/>
              <a:gd name="connsiteY48" fmla="*/ 866775 h 931101"/>
              <a:gd name="connsiteX49" fmla="*/ 566738 w 669132"/>
              <a:gd name="connsiteY49" fmla="*/ 873919 h 931101"/>
              <a:gd name="connsiteX50" fmla="*/ 569119 w 669132"/>
              <a:gd name="connsiteY50" fmla="*/ 895350 h 931101"/>
              <a:gd name="connsiteX51" fmla="*/ 569119 w 669132"/>
              <a:gd name="connsiteY51" fmla="*/ 919162 h 931101"/>
              <a:gd name="connsiteX52" fmla="*/ 602457 w 669132"/>
              <a:gd name="connsiteY52" fmla="*/ 919163 h 931101"/>
              <a:gd name="connsiteX53" fmla="*/ 611982 w 669132"/>
              <a:gd name="connsiteY53" fmla="*/ 923925 h 931101"/>
              <a:gd name="connsiteX54" fmla="*/ 638175 w 669132"/>
              <a:gd name="connsiteY54" fmla="*/ 928688 h 931101"/>
              <a:gd name="connsiteX55" fmla="*/ 669132 w 669132"/>
              <a:gd name="connsiteY55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62013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895350 h 931101"/>
              <a:gd name="connsiteX50" fmla="*/ 569119 w 669132"/>
              <a:gd name="connsiteY50" fmla="*/ 919162 h 931101"/>
              <a:gd name="connsiteX51" fmla="*/ 602457 w 669132"/>
              <a:gd name="connsiteY51" fmla="*/ 919163 h 931101"/>
              <a:gd name="connsiteX52" fmla="*/ 611982 w 669132"/>
              <a:gd name="connsiteY52" fmla="*/ 923925 h 931101"/>
              <a:gd name="connsiteX53" fmla="*/ 638175 w 669132"/>
              <a:gd name="connsiteY53" fmla="*/ 928688 h 931101"/>
              <a:gd name="connsiteX54" fmla="*/ 669132 w 669132"/>
              <a:gd name="connsiteY54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919162 h 931101"/>
              <a:gd name="connsiteX50" fmla="*/ 602457 w 669132"/>
              <a:gd name="connsiteY50" fmla="*/ 919163 h 931101"/>
              <a:gd name="connsiteX51" fmla="*/ 611982 w 669132"/>
              <a:gd name="connsiteY51" fmla="*/ 923925 h 931101"/>
              <a:gd name="connsiteX52" fmla="*/ 638175 w 669132"/>
              <a:gd name="connsiteY52" fmla="*/ 928688 h 931101"/>
              <a:gd name="connsiteX53" fmla="*/ 669132 w 669132"/>
              <a:gd name="connsiteY53" fmla="*/ 931069 h 931101"/>
              <a:gd name="connsiteX0" fmla="*/ 0 w 669132"/>
              <a:gd name="connsiteY0" fmla="*/ 0 h 931101"/>
              <a:gd name="connsiteX1" fmla="*/ 26194 w 669132"/>
              <a:gd name="connsiteY1" fmla="*/ 2382 h 931101"/>
              <a:gd name="connsiteX2" fmla="*/ 30957 w 669132"/>
              <a:gd name="connsiteY2" fmla="*/ 16669 h 931101"/>
              <a:gd name="connsiteX3" fmla="*/ 33338 w 669132"/>
              <a:gd name="connsiteY3" fmla="*/ 104775 h 931101"/>
              <a:gd name="connsiteX4" fmla="*/ 52388 w 669132"/>
              <a:gd name="connsiteY4" fmla="*/ 107157 h 931101"/>
              <a:gd name="connsiteX5" fmla="*/ 54769 w 669132"/>
              <a:gd name="connsiteY5" fmla="*/ 114300 h 931101"/>
              <a:gd name="connsiteX6" fmla="*/ 64294 w 669132"/>
              <a:gd name="connsiteY6" fmla="*/ 188119 h 931101"/>
              <a:gd name="connsiteX7" fmla="*/ 76200 w 669132"/>
              <a:gd name="connsiteY7" fmla="*/ 190500 h 931101"/>
              <a:gd name="connsiteX8" fmla="*/ 80963 w 669132"/>
              <a:gd name="connsiteY8" fmla="*/ 197644 h 931101"/>
              <a:gd name="connsiteX9" fmla="*/ 83344 w 669132"/>
              <a:gd name="connsiteY9" fmla="*/ 245269 h 931101"/>
              <a:gd name="connsiteX10" fmla="*/ 97632 w 669132"/>
              <a:gd name="connsiteY10" fmla="*/ 247650 h 931101"/>
              <a:gd name="connsiteX11" fmla="*/ 95250 w 669132"/>
              <a:gd name="connsiteY11" fmla="*/ 276226 h 931101"/>
              <a:gd name="connsiteX12" fmla="*/ 100013 w 669132"/>
              <a:gd name="connsiteY12" fmla="*/ 309563 h 931101"/>
              <a:gd name="connsiteX13" fmla="*/ 114300 w 669132"/>
              <a:gd name="connsiteY13" fmla="*/ 361950 h 931101"/>
              <a:gd name="connsiteX14" fmla="*/ 145257 w 669132"/>
              <a:gd name="connsiteY14" fmla="*/ 364332 h 931101"/>
              <a:gd name="connsiteX15" fmla="*/ 150019 w 669132"/>
              <a:gd name="connsiteY15" fmla="*/ 423863 h 931101"/>
              <a:gd name="connsiteX16" fmla="*/ 152400 w 669132"/>
              <a:gd name="connsiteY16" fmla="*/ 433388 h 931101"/>
              <a:gd name="connsiteX17" fmla="*/ 161925 w 669132"/>
              <a:gd name="connsiteY17" fmla="*/ 435769 h 931101"/>
              <a:gd name="connsiteX18" fmla="*/ 166688 w 669132"/>
              <a:gd name="connsiteY18" fmla="*/ 466725 h 931101"/>
              <a:gd name="connsiteX19" fmla="*/ 173832 w 669132"/>
              <a:gd name="connsiteY19" fmla="*/ 473869 h 931101"/>
              <a:gd name="connsiteX20" fmla="*/ 176213 w 669132"/>
              <a:gd name="connsiteY20" fmla="*/ 481013 h 931101"/>
              <a:gd name="connsiteX21" fmla="*/ 185738 w 669132"/>
              <a:gd name="connsiteY21" fmla="*/ 495300 h 931101"/>
              <a:gd name="connsiteX22" fmla="*/ 192882 w 669132"/>
              <a:gd name="connsiteY22" fmla="*/ 497682 h 931101"/>
              <a:gd name="connsiteX23" fmla="*/ 211932 w 669132"/>
              <a:gd name="connsiteY23" fmla="*/ 502444 h 931101"/>
              <a:gd name="connsiteX24" fmla="*/ 219075 w 669132"/>
              <a:gd name="connsiteY24" fmla="*/ 535782 h 931101"/>
              <a:gd name="connsiteX25" fmla="*/ 221457 w 669132"/>
              <a:gd name="connsiteY25" fmla="*/ 545307 h 931101"/>
              <a:gd name="connsiteX26" fmla="*/ 226219 w 669132"/>
              <a:gd name="connsiteY26" fmla="*/ 569119 h 931101"/>
              <a:gd name="connsiteX27" fmla="*/ 247650 w 669132"/>
              <a:gd name="connsiteY27" fmla="*/ 571500 h 931101"/>
              <a:gd name="connsiteX28" fmla="*/ 254794 w 669132"/>
              <a:gd name="connsiteY28" fmla="*/ 576263 h 931101"/>
              <a:gd name="connsiteX29" fmla="*/ 307182 w 669132"/>
              <a:gd name="connsiteY29" fmla="*/ 576263 h 931101"/>
              <a:gd name="connsiteX30" fmla="*/ 316707 w 669132"/>
              <a:gd name="connsiteY30" fmla="*/ 578644 h 931101"/>
              <a:gd name="connsiteX31" fmla="*/ 319088 w 669132"/>
              <a:gd name="connsiteY31" fmla="*/ 590550 h 931101"/>
              <a:gd name="connsiteX32" fmla="*/ 321469 w 669132"/>
              <a:gd name="connsiteY32" fmla="*/ 611982 h 931101"/>
              <a:gd name="connsiteX33" fmla="*/ 323850 w 669132"/>
              <a:gd name="connsiteY33" fmla="*/ 623888 h 931101"/>
              <a:gd name="connsiteX34" fmla="*/ 338138 w 669132"/>
              <a:gd name="connsiteY34" fmla="*/ 626269 h 931101"/>
              <a:gd name="connsiteX35" fmla="*/ 345282 w 669132"/>
              <a:gd name="connsiteY35" fmla="*/ 652463 h 931101"/>
              <a:gd name="connsiteX36" fmla="*/ 352425 w 669132"/>
              <a:gd name="connsiteY36" fmla="*/ 657225 h 931101"/>
              <a:gd name="connsiteX37" fmla="*/ 361950 w 669132"/>
              <a:gd name="connsiteY37" fmla="*/ 671513 h 931101"/>
              <a:gd name="connsiteX38" fmla="*/ 369094 w 669132"/>
              <a:gd name="connsiteY38" fmla="*/ 688182 h 931101"/>
              <a:gd name="connsiteX39" fmla="*/ 378619 w 669132"/>
              <a:gd name="connsiteY39" fmla="*/ 728663 h 931101"/>
              <a:gd name="connsiteX40" fmla="*/ 388144 w 669132"/>
              <a:gd name="connsiteY40" fmla="*/ 731044 h 931101"/>
              <a:gd name="connsiteX41" fmla="*/ 392907 w 669132"/>
              <a:gd name="connsiteY41" fmla="*/ 738188 h 931101"/>
              <a:gd name="connsiteX42" fmla="*/ 395288 w 669132"/>
              <a:gd name="connsiteY42" fmla="*/ 802482 h 931101"/>
              <a:gd name="connsiteX43" fmla="*/ 397669 w 669132"/>
              <a:gd name="connsiteY43" fmla="*/ 809625 h 931101"/>
              <a:gd name="connsiteX44" fmla="*/ 433388 w 669132"/>
              <a:gd name="connsiteY44" fmla="*/ 812007 h 931101"/>
              <a:gd name="connsiteX45" fmla="*/ 442913 w 669132"/>
              <a:gd name="connsiteY45" fmla="*/ 814388 h 931101"/>
              <a:gd name="connsiteX46" fmla="*/ 461963 w 669132"/>
              <a:gd name="connsiteY46" fmla="*/ 816769 h 931101"/>
              <a:gd name="connsiteX47" fmla="*/ 459582 w 669132"/>
              <a:gd name="connsiteY47" fmla="*/ 871538 h 931101"/>
              <a:gd name="connsiteX48" fmla="*/ 566738 w 669132"/>
              <a:gd name="connsiteY48" fmla="*/ 873919 h 931101"/>
              <a:gd name="connsiteX49" fmla="*/ 569119 w 669132"/>
              <a:gd name="connsiteY49" fmla="*/ 919162 h 931101"/>
              <a:gd name="connsiteX50" fmla="*/ 602457 w 669132"/>
              <a:gd name="connsiteY50" fmla="*/ 919163 h 931101"/>
              <a:gd name="connsiteX51" fmla="*/ 611982 w 669132"/>
              <a:gd name="connsiteY51" fmla="*/ 923925 h 931101"/>
              <a:gd name="connsiteX52" fmla="*/ 638175 w 669132"/>
              <a:gd name="connsiteY52" fmla="*/ 928688 h 931101"/>
              <a:gd name="connsiteX53" fmla="*/ 669132 w 669132"/>
              <a:gd name="connsiteY53" fmla="*/ 931069 h 931101"/>
              <a:gd name="connsiteX0" fmla="*/ 0 w 669132"/>
              <a:gd name="connsiteY0" fmla="*/ 0 h 931069"/>
              <a:gd name="connsiteX1" fmla="*/ 26194 w 669132"/>
              <a:gd name="connsiteY1" fmla="*/ 2382 h 931069"/>
              <a:gd name="connsiteX2" fmla="*/ 30957 w 669132"/>
              <a:gd name="connsiteY2" fmla="*/ 16669 h 931069"/>
              <a:gd name="connsiteX3" fmla="*/ 33338 w 669132"/>
              <a:gd name="connsiteY3" fmla="*/ 104775 h 931069"/>
              <a:gd name="connsiteX4" fmla="*/ 52388 w 669132"/>
              <a:gd name="connsiteY4" fmla="*/ 107157 h 931069"/>
              <a:gd name="connsiteX5" fmla="*/ 54769 w 669132"/>
              <a:gd name="connsiteY5" fmla="*/ 114300 h 931069"/>
              <a:gd name="connsiteX6" fmla="*/ 64294 w 669132"/>
              <a:gd name="connsiteY6" fmla="*/ 188119 h 931069"/>
              <a:gd name="connsiteX7" fmla="*/ 76200 w 669132"/>
              <a:gd name="connsiteY7" fmla="*/ 190500 h 931069"/>
              <a:gd name="connsiteX8" fmla="*/ 80963 w 669132"/>
              <a:gd name="connsiteY8" fmla="*/ 197644 h 931069"/>
              <a:gd name="connsiteX9" fmla="*/ 83344 w 669132"/>
              <a:gd name="connsiteY9" fmla="*/ 245269 h 931069"/>
              <a:gd name="connsiteX10" fmla="*/ 97632 w 669132"/>
              <a:gd name="connsiteY10" fmla="*/ 247650 h 931069"/>
              <a:gd name="connsiteX11" fmla="*/ 95250 w 669132"/>
              <a:gd name="connsiteY11" fmla="*/ 276226 h 931069"/>
              <a:gd name="connsiteX12" fmla="*/ 100013 w 669132"/>
              <a:gd name="connsiteY12" fmla="*/ 309563 h 931069"/>
              <a:gd name="connsiteX13" fmla="*/ 114300 w 669132"/>
              <a:gd name="connsiteY13" fmla="*/ 361950 h 931069"/>
              <a:gd name="connsiteX14" fmla="*/ 145257 w 669132"/>
              <a:gd name="connsiteY14" fmla="*/ 364332 h 931069"/>
              <a:gd name="connsiteX15" fmla="*/ 150019 w 669132"/>
              <a:gd name="connsiteY15" fmla="*/ 423863 h 931069"/>
              <a:gd name="connsiteX16" fmla="*/ 152400 w 669132"/>
              <a:gd name="connsiteY16" fmla="*/ 433388 h 931069"/>
              <a:gd name="connsiteX17" fmla="*/ 161925 w 669132"/>
              <a:gd name="connsiteY17" fmla="*/ 435769 h 931069"/>
              <a:gd name="connsiteX18" fmla="*/ 166688 w 669132"/>
              <a:gd name="connsiteY18" fmla="*/ 466725 h 931069"/>
              <a:gd name="connsiteX19" fmla="*/ 173832 w 669132"/>
              <a:gd name="connsiteY19" fmla="*/ 473869 h 931069"/>
              <a:gd name="connsiteX20" fmla="*/ 176213 w 669132"/>
              <a:gd name="connsiteY20" fmla="*/ 481013 h 931069"/>
              <a:gd name="connsiteX21" fmla="*/ 185738 w 669132"/>
              <a:gd name="connsiteY21" fmla="*/ 495300 h 931069"/>
              <a:gd name="connsiteX22" fmla="*/ 192882 w 669132"/>
              <a:gd name="connsiteY22" fmla="*/ 497682 h 931069"/>
              <a:gd name="connsiteX23" fmla="*/ 211932 w 669132"/>
              <a:gd name="connsiteY23" fmla="*/ 502444 h 931069"/>
              <a:gd name="connsiteX24" fmla="*/ 219075 w 669132"/>
              <a:gd name="connsiteY24" fmla="*/ 535782 h 931069"/>
              <a:gd name="connsiteX25" fmla="*/ 221457 w 669132"/>
              <a:gd name="connsiteY25" fmla="*/ 545307 h 931069"/>
              <a:gd name="connsiteX26" fmla="*/ 226219 w 669132"/>
              <a:gd name="connsiteY26" fmla="*/ 569119 h 931069"/>
              <a:gd name="connsiteX27" fmla="*/ 247650 w 669132"/>
              <a:gd name="connsiteY27" fmla="*/ 571500 h 931069"/>
              <a:gd name="connsiteX28" fmla="*/ 254794 w 669132"/>
              <a:gd name="connsiteY28" fmla="*/ 576263 h 931069"/>
              <a:gd name="connsiteX29" fmla="*/ 307182 w 669132"/>
              <a:gd name="connsiteY29" fmla="*/ 576263 h 931069"/>
              <a:gd name="connsiteX30" fmla="*/ 316707 w 669132"/>
              <a:gd name="connsiteY30" fmla="*/ 578644 h 931069"/>
              <a:gd name="connsiteX31" fmla="*/ 319088 w 669132"/>
              <a:gd name="connsiteY31" fmla="*/ 590550 h 931069"/>
              <a:gd name="connsiteX32" fmla="*/ 321469 w 669132"/>
              <a:gd name="connsiteY32" fmla="*/ 611982 h 931069"/>
              <a:gd name="connsiteX33" fmla="*/ 323850 w 669132"/>
              <a:gd name="connsiteY33" fmla="*/ 623888 h 931069"/>
              <a:gd name="connsiteX34" fmla="*/ 338138 w 669132"/>
              <a:gd name="connsiteY34" fmla="*/ 626269 h 931069"/>
              <a:gd name="connsiteX35" fmla="*/ 345282 w 669132"/>
              <a:gd name="connsiteY35" fmla="*/ 652463 h 931069"/>
              <a:gd name="connsiteX36" fmla="*/ 352425 w 669132"/>
              <a:gd name="connsiteY36" fmla="*/ 657225 h 931069"/>
              <a:gd name="connsiteX37" fmla="*/ 361950 w 669132"/>
              <a:gd name="connsiteY37" fmla="*/ 671513 h 931069"/>
              <a:gd name="connsiteX38" fmla="*/ 369094 w 669132"/>
              <a:gd name="connsiteY38" fmla="*/ 688182 h 931069"/>
              <a:gd name="connsiteX39" fmla="*/ 378619 w 669132"/>
              <a:gd name="connsiteY39" fmla="*/ 728663 h 931069"/>
              <a:gd name="connsiteX40" fmla="*/ 388144 w 669132"/>
              <a:gd name="connsiteY40" fmla="*/ 731044 h 931069"/>
              <a:gd name="connsiteX41" fmla="*/ 392907 w 669132"/>
              <a:gd name="connsiteY41" fmla="*/ 738188 h 931069"/>
              <a:gd name="connsiteX42" fmla="*/ 395288 w 669132"/>
              <a:gd name="connsiteY42" fmla="*/ 802482 h 931069"/>
              <a:gd name="connsiteX43" fmla="*/ 397669 w 669132"/>
              <a:gd name="connsiteY43" fmla="*/ 809625 h 931069"/>
              <a:gd name="connsiteX44" fmla="*/ 433388 w 669132"/>
              <a:gd name="connsiteY44" fmla="*/ 812007 h 931069"/>
              <a:gd name="connsiteX45" fmla="*/ 442913 w 669132"/>
              <a:gd name="connsiteY45" fmla="*/ 814388 h 931069"/>
              <a:gd name="connsiteX46" fmla="*/ 461963 w 669132"/>
              <a:gd name="connsiteY46" fmla="*/ 816769 h 931069"/>
              <a:gd name="connsiteX47" fmla="*/ 459582 w 669132"/>
              <a:gd name="connsiteY47" fmla="*/ 871538 h 931069"/>
              <a:gd name="connsiteX48" fmla="*/ 566738 w 669132"/>
              <a:gd name="connsiteY48" fmla="*/ 873919 h 931069"/>
              <a:gd name="connsiteX49" fmla="*/ 569119 w 669132"/>
              <a:gd name="connsiteY49" fmla="*/ 919162 h 931069"/>
              <a:gd name="connsiteX50" fmla="*/ 602457 w 669132"/>
              <a:gd name="connsiteY50" fmla="*/ 919163 h 931069"/>
              <a:gd name="connsiteX51" fmla="*/ 638175 w 669132"/>
              <a:gd name="connsiteY51" fmla="*/ 928688 h 931069"/>
              <a:gd name="connsiteX52" fmla="*/ 669132 w 669132"/>
              <a:gd name="connsiteY52" fmla="*/ 931069 h 931069"/>
              <a:gd name="connsiteX0" fmla="*/ 0 w 669132"/>
              <a:gd name="connsiteY0" fmla="*/ 0 h 931069"/>
              <a:gd name="connsiteX1" fmla="*/ 26194 w 669132"/>
              <a:gd name="connsiteY1" fmla="*/ 2382 h 931069"/>
              <a:gd name="connsiteX2" fmla="*/ 30957 w 669132"/>
              <a:gd name="connsiteY2" fmla="*/ 16669 h 931069"/>
              <a:gd name="connsiteX3" fmla="*/ 33338 w 669132"/>
              <a:gd name="connsiteY3" fmla="*/ 104775 h 931069"/>
              <a:gd name="connsiteX4" fmla="*/ 52388 w 669132"/>
              <a:gd name="connsiteY4" fmla="*/ 107157 h 931069"/>
              <a:gd name="connsiteX5" fmla="*/ 54769 w 669132"/>
              <a:gd name="connsiteY5" fmla="*/ 114300 h 931069"/>
              <a:gd name="connsiteX6" fmla="*/ 64294 w 669132"/>
              <a:gd name="connsiteY6" fmla="*/ 188119 h 931069"/>
              <a:gd name="connsiteX7" fmla="*/ 76200 w 669132"/>
              <a:gd name="connsiteY7" fmla="*/ 190500 h 931069"/>
              <a:gd name="connsiteX8" fmla="*/ 80963 w 669132"/>
              <a:gd name="connsiteY8" fmla="*/ 197644 h 931069"/>
              <a:gd name="connsiteX9" fmla="*/ 83344 w 669132"/>
              <a:gd name="connsiteY9" fmla="*/ 245269 h 931069"/>
              <a:gd name="connsiteX10" fmla="*/ 97632 w 669132"/>
              <a:gd name="connsiteY10" fmla="*/ 247650 h 931069"/>
              <a:gd name="connsiteX11" fmla="*/ 95250 w 669132"/>
              <a:gd name="connsiteY11" fmla="*/ 276226 h 931069"/>
              <a:gd name="connsiteX12" fmla="*/ 100013 w 669132"/>
              <a:gd name="connsiteY12" fmla="*/ 309563 h 931069"/>
              <a:gd name="connsiteX13" fmla="*/ 114300 w 669132"/>
              <a:gd name="connsiteY13" fmla="*/ 361950 h 931069"/>
              <a:gd name="connsiteX14" fmla="*/ 145257 w 669132"/>
              <a:gd name="connsiteY14" fmla="*/ 364332 h 931069"/>
              <a:gd name="connsiteX15" fmla="*/ 150019 w 669132"/>
              <a:gd name="connsiteY15" fmla="*/ 423863 h 931069"/>
              <a:gd name="connsiteX16" fmla="*/ 152400 w 669132"/>
              <a:gd name="connsiteY16" fmla="*/ 433388 h 931069"/>
              <a:gd name="connsiteX17" fmla="*/ 161925 w 669132"/>
              <a:gd name="connsiteY17" fmla="*/ 435769 h 931069"/>
              <a:gd name="connsiteX18" fmla="*/ 166688 w 669132"/>
              <a:gd name="connsiteY18" fmla="*/ 466725 h 931069"/>
              <a:gd name="connsiteX19" fmla="*/ 173832 w 669132"/>
              <a:gd name="connsiteY19" fmla="*/ 473869 h 931069"/>
              <a:gd name="connsiteX20" fmla="*/ 176213 w 669132"/>
              <a:gd name="connsiteY20" fmla="*/ 481013 h 931069"/>
              <a:gd name="connsiteX21" fmla="*/ 185738 w 669132"/>
              <a:gd name="connsiteY21" fmla="*/ 495300 h 931069"/>
              <a:gd name="connsiteX22" fmla="*/ 192882 w 669132"/>
              <a:gd name="connsiteY22" fmla="*/ 497682 h 931069"/>
              <a:gd name="connsiteX23" fmla="*/ 211932 w 669132"/>
              <a:gd name="connsiteY23" fmla="*/ 502444 h 931069"/>
              <a:gd name="connsiteX24" fmla="*/ 219075 w 669132"/>
              <a:gd name="connsiteY24" fmla="*/ 535782 h 931069"/>
              <a:gd name="connsiteX25" fmla="*/ 221457 w 669132"/>
              <a:gd name="connsiteY25" fmla="*/ 545307 h 931069"/>
              <a:gd name="connsiteX26" fmla="*/ 226219 w 669132"/>
              <a:gd name="connsiteY26" fmla="*/ 569119 h 931069"/>
              <a:gd name="connsiteX27" fmla="*/ 247650 w 669132"/>
              <a:gd name="connsiteY27" fmla="*/ 571500 h 931069"/>
              <a:gd name="connsiteX28" fmla="*/ 254794 w 669132"/>
              <a:gd name="connsiteY28" fmla="*/ 576263 h 931069"/>
              <a:gd name="connsiteX29" fmla="*/ 307182 w 669132"/>
              <a:gd name="connsiteY29" fmla="*/ 576263 h 931069"/>
              <a:gd name="connsiteX30" fmla="*/ 316707 w 669132"/>
              <a:gd name="connsiteY30" fmla="*/ 578644 h 931069"/>
              <a:gd name="connsiteX31" fmla="*/ 319088 w 669132"/>
              <a:gd name="connsiteY31" fmla="*/ 590550 h 931069"/>
              <a:gd name="connsiteX32" fmla="*/ 321469 w 669132"/>
              <a:gd name="connsiteY32" fmla="*/ 611982 h 931069"/>
              <a:gd name="connsiteX33" fmla="*/ 323850 w 669132"/>
              <a:gd name="connsiteY33" fmla="*/ 623888 h 931069"/>
              <a:gd name="connsiteX34" fmla="*/ 338138 w 669132"/>
              <a:gd name="connsiteY34" fmla="*/ 626269 h 931069"/>
              <a:gd name="connsiteX35" fmla="*/ 345282 w 669132"/>
              <a:gd name="connsiteY35" fmla="*/ 652463 h 931069"/>
              <a:gd name="connsiteX36" fmla="*/ 352425 w 669132"/>
              <a:gd name="connsiteY36" fmla="*/ 657225 h 931069"/>
              <a:gd name="connsiteX37" fmla="*/ 361950 w 669132"/>
              <a:gd name="connsiteY37" fmla="*/ 671513 h 931069"/>
              <a:gd name="connsiteX38" fmla="*/ 369094 w 669132"/>
              <a:gd name="connsiteY38" fmla="*/ 688182 h 931069"/>
              <a:gd name="connsiteX39" fmla="*/ 378619 w 669132"/>
              <a:gd name="connsiteY39" fmla="*/ 728663 h 931069"/>
              <a:gd name="connsiteX40" fmla="*/ 388144 w 669132"/>
              <a:gd name="connsiteY40" fmla="*/ 731044 h 931069"/>
              <a:gd name="connsiteX41" fmla="*/ 392907 w 669132"/>
              <a:gd name="connsiteY41" fmla="*/ 738188 h 931069"/>
              <a:gd name="connsiteX42" fmla="*/ 395288 w 669132"/>
              <a:gd name="connsiteY42" fmla="*/ 802482 h 931069"/>
              <a:gd name="connsiteX43" fmla="*/ 397669 w 669132"/>
              <a:gd name="connsiteY43" fmla="*/ 809625 h 931069"/>
              <a:gd name="connsiteX44" fmla="*/ 433388 w 669132"/>
              <a:gd name="connsiteY44" fmla="*/ 812007 h 931069"/>
              <a:gd name="connsiteX45" fmla="*/ 442913 w 669132"/>
              <a:gd name="connsiteY45" fmla="*/ 814388 h 931069"/>
              <a:gd name="connsiteX46" fmla="*/ 461963 w 669132"/>
              <a:gd name="connsiteY46" fmla="*/ 816769 h 931069"/>
              <a:gd name="connsiteX47" fmla="*/ 459582 w 669132"/>
              <a:gd name="connsiteY47" fmla="*/ 871538 h 931069"/>
              <a:gd name="connsiteX48" fmla="*/ 566738 w 669132"/>
              <a:gd name="connsiteY48" fmla="*/ 873919 h 931069"/>
              <a:gd name="connsiteX49" fmla="*/ 569119 w 669132"/>
              <a:gd name="connsiteY49" fmla="*/ 919162 h 931069"/>
              <a:gd name="connsiteX50" fmla="*/ 638175 w 669132"/>
              <a:gd name="connsiteY50" fmla="*/ 928688 h 931069"/>
              <a:gd name="connsiteX51" fmla="*/ 669132 w 669132"/>
              <a:gd name="connsiteY51" fmla="*/ 931069 h 931069"/>
              <a:gd name="connsiteX0" fmla="*/ 0 w 669132"/>
              <a:gd name="connsiteY0" fmla="*/ 0 h 931069"/>
              <a:gd name="connsiteX1" fmla="*/ 26194 w 669132"/>
              <a:gd name="connsiteY1" fmla="*/ 2382 h 931069"/>
              <a:gd name="connsiteX2" fmla="*/ 30957 w 669132"/>
              <a:gd name="connsiteY2" fmla="*/ 16669 h 931069"/>
              <a:gd name="connsiteX3" fmla="*/ 33338 w 669132"/>
              <a:gd name="connsiteY3" fmla="*/ 104775 h 931069"/>
              <a:gd name="connsiteX4" fmla="*/ 52388 w 669132"/>
              <a:gd name="connsiteY4" fmla="*/ 107157 h 931069"/>
              <a:gd name="connsiteX5" fmla="*/ 54769 w 669132"/>
              <a:gd name="connsiteY5" fmla="*/ 114300 h 931069"/>
              <a:gd name="connsiteX6" fmla="*/ 64294 w 669132"/>
              <a:gd name="connsiteY6" fmla="*/ 188119 h 931069"/>
              <a:gd name="connsiteX7" fmla="*/ 76200 w 669132"/>
              <a:gd name="connsiteY7" fmla="*/ 190500 h 931069"/>
              <a:gd name="connsiteX8" fmla="*/ 80963 w 669132"/>
              <a:gd name="connsiteY8" fmla="*/ 197644 h 931069"/>
              <a:gd name="connsiteX9" fmla="*/ 83344 w 669132"/>
              <a:gd name="connsiteY9" fmla="*/ 245269 h 931069"/>
              <a:gd name="connsiteX10" fmla="*/ 97632 w 669132"/>
              <a:gd name="connsiteY10" fmla="*/ 247650 h 931069"/>
              <a:gd name="connsiteX11" fmla="*/ 95250 w 669132"/>
              <a:gd name="connsiteY11" fmla="*/ 276226 h 931069"/>
              <a:gd name="connsiteX12" fmla="*/ 100013 w 669132"/>
              <a:gd name="connsiteY12" fmla="*/ 309563 h 931069"/>
              <a:gd name="connsiteX13" fmla="*/ 114300 w 669132"/>
              <a:gd name="connsiteY13" fmla="*/ 361950 h 931069"/>
              <a:gd name="connsiteX14" fmla="*/ 145257 w 669132"/>
              <a:gd name="connsiteY14" fmla="*/ 364332 h 931069"/>
              <a:gd name="connsiteX15" fmla="*/ 150019 w 669132"/>
              <a:gd name="connsiteY15" fmla="*/ 423863 h 931069"/>
              <a:gd name="connsiteX16" fmla="*/ 152400 w 669132"/>
              <a:gd name="connsiteY16" fmla="*/ 433388 h 931069"/>
              <a:gd name="connsiteX17" fmla="*/ 161925 w 669132"/>
              <a:gd name="connsiteY17" fmla="*/ 435769 h 931069"/>
              <a:gd name="connsiteX18" fmla="*/ 166688 w 669132"/>
              <a:gd name="connsiteY18" fmla="*/ 466725 h 931069"/>
              <a:gd name="connsiteX19" fmla="*/ 173832 w 669132"/>
              <a:gd name="connsiteY19" fmla="*/ 473869 h 931069"/>
              <a:gd name="connsiteX20" fmla="*/ 176213 w 669132"/>
              <a:gd name="connsiteY20" fmla="*/ 481013 h 931069"/>
              <a:gd name="connsiteX21" fmla="*/ 185738 w 669132"/>
              <a:gd name="connsiteY21" fmla="*/ 495300 h 931069"/>
              <a:gd name="connsiteX22" fmla="*/ 192882 w 669132"/>
              <a:gd name="connsiteY22" fmla="*/ 497682 h 931069"/>
              <a:gd name="connsiteX23" fmla="*/ 211932 w 669132"/>
              <a:gd name="connsiteY23" fmla="*/ 502444 h 931069"/>
              <a:gd name="connsiteX24" fmla="*/ 219075 w 669132"/>
              <a:gd name="connsiteY24" fmla="*/ 535782 h 931069"/>
              <a:gd name="connsiteX25" fmla="*/ 221457 w 669132"/>
              <a:gd name="connsiteY25" fmla="*/ 545307 h 931069"/>
              <a:gd name="connsiteX26" fmla="*/ 226219 w 669132"/>
              <a:gd name="connsiteY26" fmla="*/ 569119 h 931069"/>
              <a:gd name="connsiteX27" fmla="*/ 247650 w 669132"/>
              <a:gd name="connsiteY27" fmla="*/ 571500 h 931069"/>
              <a:gd name="connsiteX28" fmla="*/ 254794 w 669132"/>
              <a:gd name="connsiteY28" fmla="*/ 576263 h 931069"/>
              <a:gd name="connsiteX29" fmla="*/ 307182 w 669132"/>
              <a:gd name="connsiteY29" fmla="*/ 576263 h 931069"/>
              <a:gd name="connsiteX30" fmla="*/ 316707 w 669132"/>
              <a:gd name="connsiteY30" fmla="*/ 578644 h 931069"/>
              <a:gd name="connsiteX31" fmla="*/ 319088 w 669132"/>
              <a:gd name="connsiteY31" fmla="*/ 590550 h 931069"/>
              <a:gd name="connsiteX32" fmla="*/ 321469 w 669132"/>
              <a:gd name="connsiteY32" fmla="*/ 611982 h 931069"/>
              <a:gd name="connsiteX33" fmla="*/ 323850 w 669132"/>
              <a:gd name="connsiteY33" fmla="*/ 623888 h 931069"/>
              <a:gd name="connsiteX34" fmla="*/ 338138 w 669132"/>
              <a:gd name="connsiteY34" fmla="*/ 626269 h 931069"/>
              <a:gd name="connsiteX35" fmla="*/ 345282 w 669132"/>
              <a:gd name="connsiteY35" fmla="*/ 652463 h 931069"/>
              <a:gd name="connsiteX36" fmla="*/ 352425 w 669132"/>
              <a:gd name="connsiteY36" fmla="*/ 657225 h 931069"/>
              <a:gd name="connsiteX37" fmla="*/ 361950 w 669132"/>
              <a:gd name="connsiteY37" fmla="*/ 671513 h 931069"/>
              <a:gd name="connsiteX38" fmla="*/ 369094 w 669132"/>
              <a:gd name="connsiteY38" fmla="*/ 688182 h 931069"/>
              <a:gd name="connsiteX39" fmla="*/ 378619 w 669132"/>
              <a:gd name="connsiteY39" fmla="*/ 728663 h 931069"/>
              <a:gd name="connsiteX40" fmla="*/ 388144 w 669132"/>
              <a:gd name="connsiteY40" fmla="*/ 731044 h 931069"/>
              <a:gd name="connsiteX41" fmla="*/ 392907 w 669132"/>
              <a:gd name="connsiteY41" fmla="*/ 738188 h 931069"/>
              <a:gd name="connsiteX42" fmla="*/ 395288 w 669132"/>
              <a:gd name="connsiteY42" fmla="*/ 802482 h 931069"/>
              <a:gd name="connsiteX43" fmla="*/ 397669 w 669132"/>
              <a:gd name="connsiteY43" fmla="*/ 809625 h 931069"/>
              <a:gd name="connsiteX44" fmla="*/ 433388 w 669132"/>
              <a:gd name="connsiteY44" fmla="*/ 812007 h 931069"/>
              <a:gd name="connsiteX45" fmla="*/ 442913 w 669132"/>
              <a:gd name="connsiteY45" fmla="*/ 814388 h 931069"/>
              <a:gd name="connsiteX46" fmla="*/ 461963 w 669132"/>
              <a:gd name="connsiteY46" fmla="*/ 816769 h 931069"/>
              <a:gd name="connsiteX47" fmla="*/ 459582 w 669132"/>
              <a:gd name="connsiteY47" fmla="*/ 871538 h 931069"/>
              <a:gd name="connsiteX48" fmla="*/ 566738 w 669132"/>
              <a:gd name="connsiteY48" fmla="*/ 873919 h 931069"/>
              <a:gd name="connsiteX49" fmla="*/ 569119 w 669132"/>
              <a:gd name="connsiteY49" fmla="*/ 919162 h 931069"/>
              <a:gd name="connsiteX50" fmla="*/ 638175 w 669132"/>
              <a:gd name="connsiteY50" fmla="*/ 928688 h 931069"/>
              <a:gd name="connsiteX51" fmla="*/ 669132 w 669132"/>
              <a:gd name="connsiteY51" fmla="*/ 931069 h 931069"/>
              <a:gd name="connsiteX0" fmla="*/ 0 w 638175"/>
              <a:gd name="connsiteY0" fmla="*/ 0 h 928688"/>
              <a:gd name="connsiteX1" fmla="*/ 26194 w 638175"/>
              <a:gd name="connsiteY1" fmla="*/ 2382 h 928688"/>
              <a:gd name="connsiteX2" fmla="*/ 30957 w 638175"/>
              <a:gd name="connsiteY2" fmla="*/ 16669 h 928688"/>
              <a:gd name="connsiteX3" fmla="*/ 33338 w 638175"/>
              <a:gd name="connsiteY3" fmla="*/ 104775 h 928688"/>
              <a:gd name="connsiteX4" fmla="*/ 52388 w 638175"/>
              <a:gd name="connsiteY4" fmla="*/ 107157 h 928688"/>
              <a:gd name="connsiteX5" fmla="*/ 54769 w 638175"/>
              <a:gd name="connsiteY5" fmla="*/ 114300 h 928688"/>
              <a:gd name="connsiteX6" fmla="*/ 64294 w 638175"/>
              <a:gd name="connsiteY6" fmla="*/ 188119 h 928688"/>
              <a:gd name="connsiteX7" fmla="*/ 76200 w 638175"/>
              <a:gd name="connsiteY7" fmla="*/ 190500 h 928688"/>
              <a:gd name="connsiteX8" fmla="*/ 80963 w 638175"/>
              <a:gd name="connsiteY8" fmla="*/ 197644 h 928688"/>
              <a:gd name="connsiteX9" fmla="*/ 83344 w 638175"/>
              <a:gd name="connsiteY9" fmla="*/ 245269 h 928688"/>
              <a:gd name="connsiteX10" fmla="*/ 97632 w 638175"/>
              <a:gd name="connsiteY10" fmla="*/ 247650 h 928688"/>
              <a:gd name="connsiteX11" fmla="*/ 95250 w 638175"/>
              <a:gd name="connsiteY11" fmla="*/ 276226 h 928688"/>
              <a:gd name="connsiteX12" fmla="*/ 100013 w 638175"/>
              <a:gd name="connsiteY12" fmla="*/ 309563 h 928688"/>
              <a:gd name="connsiteX13" fmla="*/ 114300 w 638175"/>
              <a:gd name="connsiteY13" fmla="*/ 361950 h 928688"/>
              <a:gd name="connsiteX14" fmla="*/ 145257 w 638175"/>
              <a:gd name="connsiteY14" fmla="*/ 364332 h 928688"/>
              <a:gd name="connsiteX15" fmla="*/ 150019 w 638175"/>
              <a:gd name="connsiteY15" fmla="*/ 423863 h 928688"/>
              <a:gd name="connsiteX16" fmla="*/ 152400 w 638175"/>
              <a:gd name="connsiteY16" fmla="*/ 433388 h 928688"/>
              <a:gd name="connsiteX17" fmla="*/ 161925 w 638175"/>
              <a:gd name="connsiteY17" fmla="*/ 435769 h 928688"/>
              <a:gd name="connsiteX18" fmla="*/ 166688 w 638175"/>
              <a:gd name="connsiteY18" fmla="*/ 466725 h 928688"/>
              <a:gd name="connsiteX19" fmla="*/ 173832 w 638175"/>
              <a:gd name="connsiteY19" fmla="*/ 473869 h 928688"/>
              <a:gd name="connsiteX20" fmla="*/ 176213 w 638175"/>
              <a:gd name="connsiteY20" fmla="*/ 481013 h 928688"/>
              <a:gd name="connsiteX21" fmla="*/ 185738 w 638175"/>
              <a:gd name="connsiteY21" fmla="*/ 495300 h 928688"/>
              <a:gd name="connsiteX22" fmla="*/ 192882 w 638175"/>
              <a:gd name="connsiteY22" fmla="*/ 497682 h 928688"/>
              <a:gd name="connsiteX23" fmla="*/ 211932 w 638175"/>
              <a:gd name="connsiteY23" fmla="*/ 502444 h 928688"/>
              <a:gd name="connsiteX24" fmla="*/ 219075 w 638175"/>
              <a:gd name="connsiteY24" fmla="*/ 535782 h 928688"/>
              <a:gd name="connsiteX25" fmla="*/ 221457 w 638175"/>
              <a:gd name="connsiteY25" fmla="*/ 545307 h 928688"/>
              <a:gd name="connsiteX26" fmla="*/ 226219 w 638175"/>
              <a:gd name="connsiteY26" fmla="*/ 569119 h 928688"/>
              <a:gd name="connsiteX27" fmla="*/ 247650 w 638175"/>
              <a:gd name="connsiteY27" fmla="*/ 571500 h 928688"/>
              <a:gd name="connsiteX28" fmla="*/ 254794 w 638175"/>
              <a:gd name="connsiteY28" fmla="*/ 576263 h 928688"/>
              <a:gd name="connsiteX29" fmla="*/ 307182 w 638175"/>
              <a:gd name="connsiteY29" fmla="*/ 576263 h 928688"/>
              <a:gd name="connsiteX30" fmla="*/ 316707 w 638175"/>
              <a:gd name="connsiteY30" fmla="*/ 578644 h 928688"/>
              <a:gd name="connsiteX31" fmla="*/ 319088 w 638175"/>
              <a:gd name="connsiteY31" fmla="*/ 590550 h 928688"/>
              <a:gd name="connsiteX32" fmla="*/ 321469 w 638175"/>
              <a:gd name="connsiteY32" fmla="*/ 611982 h 928688"/>
              <a:gd name="connsiteX33" fmla="*/ 323850 w 638175"/>
              <a:gd name="connsiteY33" fmla="*/ 623888 h 928688"/>
              <a:gd name="connsiteX34" fmla="*/ 338138 w 638175"/>
              <a:gd name="connsiteY34" fmla="*/ 626269 h 928688"/>
              <a:gd name="connsiteX35" fmla="*/ 345282 w 638175"/>
              <a:gd name="connsiteY35" fmla="*/ 652463 h 928688"/>
              <a:gd name="connsiteX36" fmla="*/ 352425 w 638175"/>
              <a:gd name="connsiteY36" fmla="*/ 657225 h 928688"/>
              <a:gd name="connsiteX37" fmla="*/ 361950 w 638175"/>
              <a:gd name="connsiteY37" fmla="*/ 671513 h 928688"/>
              <a:gd name="connsiteX38" fmla="*/ 369094 w 638175"/>
              <a:gd name="connsiteY38" fmla="*/ 688182 h 928688"/>
              <a:gd name="connsiteX39" fmla="*/ 378619 w 638175"/>
              <a:gd name="connsiteY39" fmla="*/ 728663 h 928688"/>
              <a:gd name="connsiteX40" fmla="*/ 388144 w 638175"/>
              <a:gd name="connsiteY40" fmla="*/ 731044 h 928688"/>
              <a:gd name="connsiteX41" fmla="*/ 392907 w 638175"/>
              <a:gd name="connsiteY41" fmla="*/ 738188 h 928688"/>
              <a:gd name="connsiteX42" fmla="*/ 395288 w 638175"/>
              <a:gd name="connsiteY42" fmla="*/ 802482 h 928688"/>
              <a:gd name="connsiteX43" fmla="*/ 397669 w 638175"/>
              <a:gd name="connsiteY43" fmla="*/ 809625 h 928688"/>
              <a:gd name="connsiteX44" fmla="*/ 433388 w 638175"/>
              <a:gd name="connsiteY44" fmla="*/ 812007 h 928688"/>
              <a:gd name="connsiteX45" fmla="*/ 442913 w 638175"/>
              <a:gd name="connsiteY45" fmla="*/ 814388 h 928688"/>
              <a:gd name="connsiteX46" fmla="*/ 461963 w 638175"/>
              <a:gd name="connsiteY46" fmla="*/ 816769 h 928688"/>
              <a:gd name="connsiteX47" fmla="*/ 459582 w 638175"/>
              <a:gd name="connsiteY47" fmla="*/ 871538 h 928688"/>
              <a:gd name="connsiteX48" fmla="*/ 566738 w 638175"/>
              <a:gd name="connsiteY48" fmla="*/ 873919 h 928688"/>
              <a:gd name="connsiteX49" fmla="*/ 569119 w 638175"/>
              <a:gd name="connsiteY49" fmla="*/ 919162 h 928688"/>
              <a:gd name="connsiteX50" fmla="*/ 638175 w 638175"/>
              <a:gd name="connsiteY50" fmla="*/ 928688 h 928688"/>
              <a:gd name="connsiteX0" fmla="*/ 0 w 669131"/>
              <a:gd name="connsiteY0" fmla="*/ 0 h 923933"/>
              <a:gd name="connsiteX1" fmla="*/ 26194 w 669131"/>
              <a:gd name="connsiteY1" fmla="*/ 2382 h 923933"/>
              <a:gd name="connsiteX2" fmla="*/ 30957 w 669131"/>
              <a:gd name="connsiteY2" fmla="*/ 16669 h 923933"/>
              <a:gd name="connsiteX3" fmla="*/ 33338 w 669131"/>
              <a:gd name="connsiteY3" fmla="*/ 104775 h 923933"/>
              <a:gd name="connsiteX4" fmla="*/ 52388 w 669131"/>
              <a:gd name="connsiteY4" fmla="*/ 107157 h 923933"/>
              <a:gd name="connsiteX5" fmla="*/ 54769 w 669131"/>
              <a:gd name="connsiteY5" fmla="*/ 114300 h 923933"/>
              <a:gd name="connsiteX6" fmla="*/ 64294 w 669131"/>
              <a:gd name="connsiteY6" fmla="*/ 188119 h 923933"/>
              <a:gd name="connsiteX7" fmla="*/ 76200 w 669131"/>
              <a:gd name="connsiteY7" fmla="*/ 190500 h 923933"/>
              <a:gd name="connsiteX8" fmla="*/ 80963 w 669131"/>
              <a:gd name="connsiteY8" fmla="*/ 197644 h 923933"/>
              <a:gd name="connsiteX9" fmla="*/ 83344 w 669131"/>
              <a:gd name="connsiteY9" fmla="*/ 245269 h 923933"/>
              <a:gd name="connsiteX10" fmla="*/ 97632 w 669131"/>
              <a:gd name="connsiteY10" fmla="*/ 247650 h 923933"/>
              <a:gd name="connsiteX11" fmla="*/ 95250 w 669131"/>
              <a:gd name="connsiteY11" fmla="*/ 276226 h 923933"/>
              <a:gd name="connsiteX12" fmla="*/ 100013 w 669131"/>
              <a:gd name="connsiteY12" fmla="*/ 309563 h 923933"/>
              <a:gd name="connsiteX13" fmla="*/ 114300 w 669131"/>
              <a:gd name="connsiteY13" fmla="*/ 361950 h 923933"/>
              <a:gd name="connsiteX14" fmla="*/ 145257 w 669131"/>
              <a:gd name="connsiteY14" fmla="*/ 364332 h 923933"/>
              <a:gd name="connsiteX15" fmla="*/ 150019 w 669131"/>
              <a:gd name="connsiteY15" fmla="*/ 423863 h 923933"/>
              <a:gd name="connsiteX16" fmla="*/ 152400 w 669131"/>
              <a:gd name="connsiteY16" fmla="*/ 433388 h 923933"/>
              <a:gd name="connsiteX17" fmla="*/ 161925 w 669131"/>
              <a:gd name="connsiteY17" fmla="*/ 435769 h 923933"/>
              <a:gd name="connsiteX18" fmla="*/ 166688 w 669131"/>
              <a:gd name="connsiteY18" fmla="*/ 466725 h 923933"/>
              <a:gd name="connsiteX19" fmla="*/ 173832 w 669131"/>
              <a:gd name="connsiteY19" fmla="*/ 473869 h 923933"/>
              <a:gd name="connsiteX20" fmla="*/ 176213 w 669131"/>
              <a:gd name="connsiteY20" fmla="*/ 481013 h 923933"/>
              <a:gd name="connsiteX21" fmla="*/ 185738 w 669131"/>
              <a:gd name="connsiteY21" fmla="*/ 495300 h 923933"/>
              <a:gd name="connsiteX22" fmla="*/ 192882 w 669131"/>
              <a:gd name="connsiteY22" fmla="*/ 497682 h 923933"/>
              <a:gd name="connsiteX23" fmla="*/ 211932 w 669131"/>
              <a:gd name="connsiteY23" fmla="*/ 502444 h 923933"/>
              <a:gd name="connsiteX24" fmla="*/ 219075 w 669131"/>
              <a:gd name="connsiteY24" fmla="*/ 535782 h 923933"/>
              <a:gd name="connsiteX25" fmla="*/ 221457 w 669131"/>
              <a:gd name="connsiteY25" fmla="*/ 545307 h 923933"/>
              <a:gd name="connsiteX26" fmla="*/ 226219 w 669131"/>
              <a:gd name="connsiteY26" fmla="*/ 569119 h 923933"/>
              <a:gd name="connsiteX27" fmla="*/ 247650 w 669131"/>
              <a:gd name="connsiteY27" fmla="*/ 571500 h 923933"/>
              <a:gd name="connsiteX28" fmla="*/ 254794 w 669131"/>
              <a:gd name="connsiteY28" fmla="*/ 576263 h 923933"/>
              <a:gd name="connsiteX29" fmla="*/ 307182 w 669131"/>
              <a:gd name="connsiteY29" fmla="*/ 576263 h 923933"/>
              <a:gd name="connsiteX30" fmla="*/ 316707 w 669131"/>
              <a:gd name="connsiteY30" fmla="*/ 578644 h 923933"/>
              <a:gd name="connsiteX31" fmla="*/ 319088 w 669131"/>
              <a:gd name="connsiteY31" fmla="*/ 590550 h 923933"/>
              <a:gd name="connsiteX32" fmla="*/ 321469 w 669131"/>
              <a:gd name="connsiteY32" fmla="*/ 611982 h 923933"/>
              <a:gd name="connsiteX33" fmla="*/ 323850 w 669131"/>
              <a:gd name="connsiteY33" fmla="*/ 623888 h 923933"/>
              <a:gd name="connsiteX34" fmla="*/ 338138 w 669131"/>
              <a:gd name="connsiteY34" fmla="*/ 626269 h 923933"/>
              <a:gd name="connsiteX35" fmla="*/ 345282 w 669131"/>
              <a:gd name="connsiteY35" fmla="*/ 652463 h 923933"/>
              <a:gd name="connsiteX36" fmla="*/ 352425 w 669131"/>
              <a:gd name="connsiteY36" fmla="*/ 657225 h 923933"/>
              <a:gd name="connsiteX37" fmla="*/ 361950 w 669131"/>
              <a:gd name="connsiteY37" fmla="*/ 671513 h 923933"/>
              <a:gd name="connsiteX38" fmla="*/ 369094 w 669131"/>
              <a:gd name="connsiteY38" fmla="*/ 688182 h 923933"/>
              <a:gd name="connsiteX39" fmla="*/ 378619 w 669131"/>
              <a:gd name="connsiteY39" fmla="*/ 728663 h 923933"/>
              <a:gd name="connsiteX40" fmla="*/ 388144 w 669131"/>
              <a:gd name="connsiteY40" fmla="*/ 731044 h 923933"/>
              <a:gd name="connsiteX41" fmla="*/ 392907 w 669131"/>
              <a:gd name="connsiteY41" fmla="*/ 738188 h 923933"/>
              <a:gd name="connsiteX42" fmla="*/ 395288 w 669131"/>
              <a:gd name="connsiteY42" fmla="*/ 802482 h 923933"/>
              <a:gd name="connsiteX43" fmla="*/ 397669 w 669131"/>
              <a:gd name="connsiteY43" fmla="*/ 809625 h 923933"/>
              <a:gd name="connsiteX44" fmla="*/ 433388 w 669131"/>
              <a:gd name="connsiteY44" fmla="*/ 812007 h 923933"/>
              <a:gd name="connsiteX45" fmla="*/ 442913 w 669131"/>
              <a:gd name="connsiteY45" fmla="*/ 814388 h 923933"/>
              <a:gd name="connsiteX46" fmla="*/ 461963 w 669131"/>
              <a:gd name="connsiteY46" fmla="*/ 816769 h 923933"/>
              <a:gd name="connsiteX47" fmla="*/ 459582 w 669131"/>
              <a:gd name="connsiteY47" fmla="*/ 871538 h 923933"/>
              <a:gd name="connsiteX48" fmla="*/ 566738 w 669131"/>
              <a:gd name="connsiteY48" fmla="*/ 873919 h 923933"/>
              <a:gd name="connsiteX49" fmla="*/ 569119 w 669131"/>
              <a:gd name="connsiteY49" fmla="*/ 919162 h 923933"/>
              <a:gd name="connsiteX50" fmla="*/ 669131 w 669131"/>
              <a:gd name="connsiteY50" fmla="*/ 923926 h 923933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69119 h 927224"/>
              <a:gd name="connsiteX27" fmla="*/ 247650 w 669131"/>
              <a:gd name="connsiteY27" fmla="*/ 571500 h 927224"/>
              <a:gd name="connsiteX28" fmla="*/ 254794 w 669131"/>
              <a:gd name="connsiteY28" fmla="*/ 576263 h 927224"/>
              <a:gd name="connsiteX29" fmla="*/ 307182 w 669131"/>
              <a:gd name="connsiteY29" fmla="*/ 576263 h 927224"/>
              <a:gd name="connsiteX30" fmla="*/ 316707 w 669131"/>
              <a:gd name="connsiteY30" fmla="*/ 578644 h 927224"/>
              <a:gd name="connsiteX31" fmla="*/ 319088 w 669131"/>
              <a:gd name="connsiteY31" fmla="*/ 590550 h 927224"/>
              <a:gd name="connsiteX32" fmla="*/ 321469 w 669131"/>
              <a:gd name="connsiteY32" fmla="*/ 611982 h 927224"/>
              <a:gd name="connsiteX33" fmla="*/ 323850 w 669131"/>
              <a:gd name="connsiteY33" fmla="*/ 623888 h 927224"/>
              <a:gd name="connsiteX34" fmla="*/ 338138 w 669131"/>
              <a:gd name="connsiteY34" fmla="*/ 626269 h 927224"/>
              <a:gd name="connsiteX35" fmla="*/ 345282 w 669131"/>
              <a:gd name="connsiteY35" fmla="*/ 652463 h 927224"/>
              <a:gd name="connsiteX36" fmla="*/ 352425 w 669131"/>
              <a:gd name="connsiteY36" fmla="*/ 657225 h 927224"/>
              <a:gd name="connsiteX37" fmla="*/ 361950 w 669131"/>
              <a:gd name="connsiteY37" fmla="*/ 671513 h 927224"/>
              <a:gd name="connsiteX38" fmla="*/ 369094 w 669131"/>
              <a:gd name="connsiteY38" fmla="*/ 688182 h 927224"/>
              <a:gd name="connsiteX39" fmla="*/ 378619 w 669131"/>
              <a:gd name="connsiteY39" fmla="*/ 728663 h 927224"/>
              <a:gd name="connsiteX40" fmla="*/ 388144 w 669131"/>
              <a:gd name="connsiteY40" fmla="*/ 731044 h 927224"/>
              <a:gd name="connsiteX41" fmla="*/ 392907 w 669131"/>
              <a:gd name="connsiteY41" fmla="*/ 738188 h 927224"/>
              <a:gd name="connsiteX42" fmla="*/ 395288 w 669131"/>
              <a:gd name="connsiteY42" fmla="*/ 802482 h 927224"/>
              <a:gd name="connsiteX43" fmla="*/ 397669 w 669131"/>
              <a:gd name="connsiteY43" fmla="*/ 809625 h 927224"/>
              <a:gd name="connsiteX44" fmla="*/ 433388 w 669131"/>
              <a:gd name="connsiteY44" fmla="*/ 812007 h 927224"/>
              <a:gd name="connsiteX45" fmla="*/ 442913 w 669131"/>
              <a:gd name="connsiteY45" fmla="*/ 814388 h 927224"/>
              <a:gd name="connsiteX46" fmla="*/ 461963 w 669131"/>
              <a:gd name="connsiteY46" fmla="*/ 816769 h 927224"/>
              <a:gd name="connsiteX47" fmla="*/ 459582 w 669131"/>
              <a:gd name="connsiteY47" fmla="*/ 871538 h 927224"/>
              <a:gd name="connsiteX48" fmla="*/ 566738 w 669131"/>
              <a:gd name="connsiteY48" fmla="*/ 873919 h 927224"/>
              <a:gd name="connsiteX49" fmla="*/ 569119 w 669131"/>
              <a:gd name="connsiteY49" fmla="*/ 923924 h 927224"/>
              <a:gd name="connsiteX50" fmla="*/ 669131 w 669131"/>
              <a:gd name="connsiteY50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69119 h 927224"/>
              <a:gd name="connsiteX27" fmla="*/ 247650 w 669131"/>
              <a:gd name="connsiteY27" fmla="*/ 571500 h 927224"/>
              <a:gd name="connsiteX28" fmla="*/ 254794 w 669131"/>
              <a:gd name="connsiteY28" fmla="*/ 576263 h 927224"/>
              <a:gd name="connsiteX29" fmla="*/ 307182 w 669131"/>
              <a:gd name="connsiteY29" fmla="*/ 576263 h 927224"/>
              <a:gd name="connsiteX30" fmla="*/ 316707 w 669131"/>
              <a:gd name="connsiteY30" fmla="*/ 578644 h 927224"/>
              <a:gd name="connsiteX31" fmla="*/ 319088 w 669131"/>
              <a:gd name="connsiteY31" fmla="*/ 590550 h 927224"/>
              <a:gd name="connsiteX32" fmla="*/ 321469 w 669131"/>
              <a:gd name="connsiteY32" fmla="*/ 611982 h 927224"/>
              <a:gd name="connsiteX33" fmla="*/ 323850 w 669131"/>
              <a:gd name="connsiteY33" fmla="*/ 623888 h 927224"/>
              <a:gd name="connsiteX34" fmla="*/ 338138 w 669131"/>
              <a:gd name="connsiteY34" fmla="*/ 626269 h 927224"/>
              <a:gd name="connsiteX35" fmla="*/ 345282 w 669131"/>
              <a:gd name="connsiteY35" fmla="*/ 652463 h 927224"/>
              <a:gd name="connsiteX36" fmla="*/ 352425 w 669131"/>
              <a:gd name="connsiteY36" fmla="*/ 657225 h 927224"/>
              <a:gd name="connsiteX37" fmla="*/ 361950 w 669131"/>
              <a:gd name="connsiteY37" fmla="*/ 671513 h 927224"/>
              <a:gd name="connsiteX38" fmla="*/ 369094 w 669131"/>
              <a:gd name="connsiteY38" fmla="*/ 688182 h 927224"/>
              <a:gd name="connsiteX39" fmla="*/ 378619 w 669131"/>
              <a:gd name="connsiteY39" fmla="*/ 728663 h 927224"/>
              <a:gd name="connsiteX40" fmla="*/ 388144 w 669131"/>
              <a:gd name="connsiteY40" fmla="*/ 731044 h 927224"/>
              <a:gd name="connsiteX41" fmla="*/ 392907 w 669131"/>
              <a:gd name="connsiteY41" fmla="*/ 738188 h 927224"/>
              <a:gd name="connsiteX42" fmla="*/ 395288 w 669131"/>
              <a:gd name="connsiteY42" fmla="*/ 802482 h 927224"/>
              <a:gd name="connsiteX43" fmla="*/ 397669 w 669131"/>
              <a:gd name="connsiteY43" fmla="*/ 809625 h 927224"/>
              <a:gd name="connsiteX44" fmla="*/ 433388 w 669131"/>
              <a:gd name="connsiteY44" fmla="*/ 812007 h 927224"/>
              <a:gd name="connsiteX45" fmla="*/ 442913 w 669131"/>
              <a:gd name="connsiteY45" fmla="*/ 814388 h 927224"/>
              <a:gd name="connsiteX46" fmla="*/ 461963 w 669131"/>
              <a:gd name="connsiteY46" fmla="*/ 816769 h 927224"/>
              <a:gd name="connsiteX47" fmla="*/ 459582 w 669131"/>
              <a:gd name="connsiteY47" fmla="*/ 871538 h 927224"/>
              <a:gd name="connsiteX48" fmla="*/ 566738 w 669131"/>
              <a:gd name="connsiteY48" fmla="*/ 873919 h 927224"/>
              <a:gd name="connsiteX49" fmla="*/ 569119 w 669131"/>
              <a:gd name="connsiteY49" fmla="*/ 923924 h 927224"/>
              <a:gd name="connsiteX50" fmla="*/ 669131 w 669131"/>
              <a:gd name="connsiteY50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247650 w 669131"/>
              <a:gd name="connsiteY27" fmla="*/ 571500 h 927224"/>
              <a:gd name="connsiteX28" fmla="*/ 254794 w 669131"/>
              <a:gd name="connsiteY28" fmla="*/ 576263 h 927224"/>
              <a:gd name="connsiteX29" fmla="*/ 307182 w 669131"/>
              <a:gd name="connsiteY29" fmla="*/ 576263 h 927224"/>
              <a:gd name="connsiteX30" fmla="*/ 316707 w 669131"/>
              <a:gd name="connsiteY30" fmla="*/ 578644 h 927224"/>
              <a:gd name="connsiteX31" fmla="*/ 319088 w 669131"/>
              <a:gd name="connsiteY31" fmla="*/ 590550 h 927224"/>
              <a:gd name="connsiteX32" fmla="*/ 321469 w 669131"/>
              <a:gd name="connsiteY32" fmla="*/ 611982 h 927224"/>
              <a:gd name="connsiteX33" fmla="*/ 323850 w 669131"/>
              <a:gd name="connsiteY33" fmla="*/ 623888 h 927224"/>
              <a:gd name="connsiteX34" fmla="*/ 338138 w 669131"/>
              <a:gd name="connsiteY34" fmla="*/ 626269 h 927224"/>
              <a:gd name="connsiteX35" fmla="*/ 345282 w 669131"/>
              <a:gd name="connsiteY35" fmla="*/ 652463 h 927224"/>
              <a:gd name="connsiteX36" fmla="*/ 352425 w 669131"/>
              <a:gd name="connsiteY36" fmla="*/ 657225 h 927224"/>
              <a:gd name="connsiteX37" fmla="*/ 361950 w 669131"/>
              <a:gd name="connsiteY37" fmla="*/ 671513 h 927224"/>
              <a:gd name="connsiteX38" fmla="*/ 369094 w 669131"/>
              <a:gd name="connsiteY38" fmla="*/ 688182 h 927224"/>
              <a:gd name="connsiteX39" fmla="*/ 378619 w 669131"/>
              <a:gd name="connsiteY39" fmla="*/ 728663 h 927224"/>
              <a:gd name="connsiteX40" fmla="*/ 388144 w 669131"/>
              <a:gd name="connsiteY40" fmla="*/ 731044 h 927224"/>
              <a:gd name="connsiteX41" fmla="*/ 392907 w 669131"/>
              <a:gd name="connsiteY41" fmla="*/ 738188 h 927224"/>
              <a:gd name="connsiteX42" fmla="*/ 395288 w 669131"/>
              <a:gd name="connsiteY42" fmla="*/ 802482 h 927224"/>
              <a:gd name="connsiteX43" fmla="*/ 397669 w 669131"/>
              <a:gd name="connsiteY43" fmla="*/ 809625 h 927224"/>
              <a:gd name="connsiteX44" fmla="*/ 433388 w 669131"/>
              <a:gd name="connsiteY44" fmla="*/ 812007 h 927224"/>
              <a:gd name="connsiteX45" fmla="*/ 442913 w 669131"/>
              <a:gd name="connsiteY45" fmla="*/ 814388 h 927224"/>
              <a:gd name="connsiteX46" fmla="*/ 461963 w 669131"/>
              <a:gd name="connsiteY46" fmla="*/ 816769 h 927224"/>
              <a:gd name="connsiteX47" fmla="*/ 459582 w 669131"/>
              <a:gd name="connsiteY47" fmla="*/ 871538 h 927224"/>
              <a:gd name="connsiteX48" fmla="*/ 566738 w 669131"/>
              <a:gd name="connsiteY48" fmla="*/ 873919 h 927224"/>
              <a:gd name="connsiteX49" fmla="*/ 569119 w 669131"/>
              <a:gd name="connsiteY49" fmla="*/ 923924 h 927224"/>
              <a:gd name="connsiteX50" fmla="*/ 669131 w 669131"/>
              <a:gd name="connsiteY50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254794 w 669131"/>
              <a:gd name="connsiteY27" fmla="*/ 576263 h 927224"/>
              <a:gd name="connsiteX28" fmla="*/ 307182 w 669131"/>
              <a:gd name="connsiteY28" fmla="*/ 576263 h 927224"/>
              <a:gd name="connsiteX29" fmla="*/ 316707 w 669131"/>
              <a:gd name="connsiteY29" fmla="*/ 578644 h 927224"/>
              <a:gd name="connsiteX30" fmla="*/ 319088 w 669131"/>
              <a:gd name="connsiteY30" fmla="*/ 590550 h 927224"/>
              <a:gd name="connsiteX31" fmla="*/ 321469 w 669131"/>
              <a:gd name="connsiteY31" fmla="*/ 611982 h 927224"/>
              <a:gd name="connsiteX32" fmla="*/ 323850 w 669131"/>
              <a:gd name="connsiteY32" fmla="*/ 623888 h 927224"/>
              <a:gd name="connsiteX33" fmla="*/ 338138 w 669131"/>
              <a:gd name="connsiteY33" fmla="*/ 626269 h 927224"/>
              <a:gd name="connsiteX34" fmla="*/ 345282 w 669131"/>
              <a:gd name="connsiteY34" fmla="*/ 652463 h 927224"/>
              <a:gd name="connsiteX35" fmla="*/ 352425 w 669131"/>
              <a:gd name="connsiteY35" fmla="*/ 657225 h 927224"/>
              <a:gd name="connsiteX36" fmla="*/ 361950 w 669131"/>
              <a:gd name="connsiteY36" fmla="*/ 671513 h 927224"/>
              <a:gd name="connsiteX37" fmla="*/ 369094 w 669131"/>
              <a:gd name="connsiteY37" fmla="*/ 688182 h 927224"/>
              <a:gd name="connsiteX38" fmla="*/ 378619 w 669131"/>
              <a:gd name="connsiteY38" fmla="*/ 728663 h 927224"/>
              <a:gd name="connsiteX39" fmla="*/ 388144 w 669131"/>
              <a:gd name="connsiteY39" fmla="*/ 731044 h 927224"/>
              <a:gd name="connsiteX40" fmla="*/ 392907 w 669131"/>
              <a:gd name="connsiteY40" fmla="*/ 738188 h 927224"/>
              <a:gd name="connsiteX41" fmla="*/ 395288 w 669131"/>
              <a:gd name="connsiteY41" fmla="*/ 802482 h 927224"/>
              <a:gd name="connsiteX42" fmla="*/ 397669 w 669131"/>
              <a:gd name="connsiteY42" fmla="*/ 809625 h 927224"/>
              <a:gd name="connsiteX43" fmla="*/ 433388 w 669131"/>
              <a:gd name="connsiteY43" fmla="*/ 812007 h 927224"/>
              <a:gd name="connsiteX44" fmla="*/ 442913 w 669131"/>
              <a:gd name="connsiteY44" fmla="*/ 814388 h 927224"/>
              <a:gd name="connsiteX45" fmla="*/ 461963 w 669131"/>
              <a:gd name="connsiteY45" fmla="*/ 816769 h 927224"/>
              <a:gd name="connsiteX46" fmla="*/ 459582 w 669131"/>
              <a:gd name="connsiteY46" fmla="*/ 871538 h 927224"/>
              <a:gd name="connsiteX47" fmla="*/ 566738 w 669131"/>
              <a:gd name="connsiteY47" fmla="*/ 873919 h 927224"/>
              <a:gd name="connsiteX48" fmla="*/ 569119 w 669131"/>
              <a:gd name="connsiteY48" fmla="*/ 923924 h 927224"/>
              <a:gd name="connsiteX49" fmla="*/ 669131 w 669131"/>
              <a:gd name="connsiteY49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6707 w 669131"/>
              <a:gd name="connsiteY28" fmla="*/ 578644 h 927224"/>
              <a:gd name="connsiteX29" fmla="*/ 319088 w 669131"/>
              <a:gd name="connsiteY29" fmla="*/ 590550 h 927224"/>
              <a:gd name="connsiteX30" fmla="*/ 321469 w 669131"/>
              <a:gd name="connsiteY30" fmla="*/ 611982 h 927224"/>
              <a:gd name="connsiteX31" fmla="*/ 323850 w 669131"/>
              <a:gd name="connsiteY31" fmla="*/ 623888 h 927224"/>
              <a:gd name="connsiteX32" fmla="*/ 338138 w 669131"/>
              <a:gd name="connsiteY32" fmla="*/ 626269 h 927224"/>
              <a:gd name="connsiteX33" fmla="*/ 345282 w 669131"/>
              <a:gd name="connsiteY33" fmla="*/ 652463 h 927224"/>
              <a:gd name="connsiteX34" fmla="*/ 352425 w 669131"/>
              <a:gd name="connsiteY34" fmla="*/ 657225 h 927224"/>
              <a:gd name="connsiteX35" fmla="*/ 361950 w 669131"/>
              <a:gd name="connsiteY35" fmla="*/ 671513 h 927224"/>
              <a:gd name="connsiteX36" fmla="*/ 369094 w 669131"/>
              <a:gd name="connsiteY36" fmla="*/ 688182 h 927224"/>
              <a:gd name="connsiteX37" fmla="*/ 378619 w 669131"/>
              <a:gd name="connsiteY37" fmla="*/ 728663 h 927224"/>
              <a:gd name="connsiteX38" fmla="*/ 388144 w 669131"/>
              <a:gd name="connsiteY38" fmla="*/ 731044 h 927224"/>
              <a:gd name="connsiteX39" fmla="*/ 392907 w 669131"/>
              <a:gd name="connsiteY39" fmla="*/ 738188 h 927224"/>
              <a:gd name="connsiteX40" fmla="*/ 395288 w 669131"/>
              <a:gd name="connsiteY40" fmla="*/ 802482 h 927224"/>
              <a:gd name="connsiteX41" fmla="*/ 397669 w 669131"/>
              <a:gd name="connsiteY41" fmla="*/ 809625 h 927224"/>
              <a:gd name="connsiteX42" fmla="*/ 433388 w 669131"/>
              <a:gd name="connsiteY42" fmla="*/ 812007 h 927224"/>
              <a:gd name="connsiteX43" fmla="*/ 442913 w 669131"/>
              <a:gd name="connsiteY43" fmla="*/ 814388 h 927224"/>
              <a:gd name="connsiteX44" fmla="*/ 461963 w 669131"/>
              <a:gd name="connsiteY44" fmla="*/ 816769 h 927224"/>
              <a:gd name="connsiteX45" fmla="*/ 459582 w 669131"/>
              <a:gd name="connsiteY45" fmla="*/ 871538 h 927224"/>
              <a:gd name="connsiteX46" fmla="*/ 566738 w 669131"/>
              <a:gd name="connsiteY46" fmla="*/ 873919 h 927224"/>
              <a:gd name="connsiteX47" fmla="*/ 569119 w 669131"/>
              <a:gd name="connsiteY47" fmla="*/ 923924 h 927224"/>
              <a:gd name="connsiteX48" fmla="*/ 669131 w 669131"/>
              <a:gd name="connsiteY48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6707 w 669131"/>
              <a:gd name="connsiteY28" fmla="*/ 578644 h 927224"/>
              <a:gd name="connsiteX29" fmla="*/ 319088 w 669131"/>
              <a:gd name="connsiteY29" fmla="*/ 590550 h 927224"/>
              <a:gd name="connsiteX30" fmla="*/ 321469 w 669131"/>
              <a:gd name="connsiteY30" fmla="*/ 611982 h 927224"/>
              <a:gd name="connsiteX31" fmla="*/ 323850 w 669131"/>
              <a:gd name="connsiteY31" fmla="*/ 623888 h 927224"/>
              <a:gd name="connsiteX32" fmla="*/ 338138 w 669131"/>
              <a:gd name="connsiteY32" fmla="*/ 626269 h 927224"/>
              <a:gd name="connsiteX33" fmla="*/ 345282 w 669131"/>
              <a:gd name="connsiteY33" fmla="*/ 652463 h 927224"/>
              <a:gd name="connsiteX34" fmla="*/ 352425 w 669131"/>
              <a:gd name="connsiteY34" fmla="*/ 657225 h 927224"/>
              <a:gd name="connsiteX35" fmla="*/ 361950 w 669131"/>
              <a:gd name="connsiteY35" fmla="*/ 671513 h 927224"/>
              <a:gd name="connsiteX36" fmla="*/ 369094 w 669131"/>
              <a:gd name="connsiteY36" fmla="*/ 688182 h 927224"/>
              <a:gd name="connsiteX37" fmla="*/ 378619 w 669131"/>
              <a:gd name="connsiteY37" fmla="*/ 728663 h 927224"/>
              <a:gd name="connsiteX38" fmla="*/ 388144 w 669131"/>
              <a:gd name="connsiteY38" fmla="*/ 731044 h 927224"/>
              <a:gd name="connsiteX39" fmla="*/ 392907 w 669131"/>
              <a:gd name="connsiteY39" fmla="*/ 738188 h 927224"/>
              <a:gd name="connsiteX40" fmla="*/ 395288 w 669131"/>
              <a:gd name="connsiteY40" fmla="*/ 802482 h 927224"/>
              <a:gd name="connsiteX41" fmla="*/ 397669 w 669131"/>
              <a:gd name="connsiteY41" fmla="*/ 809625 h 927224"/>
              <a:gd name="connsiteX42" fmla="*/ 433388 w 669131"/>
              <a:gd name="connsiteY42" fmla="*/ 812007 h 927224"/>
              <a:gd name="connsiteX43" fmla="*/ 442913 w 669131"/>
              <a:gd name="connsiteY43" fmla="*/ 814388 h 927224"/>
              <a:gd name="connsiteX44" fmla="*/ 461963 w 669131"/>
              <a:gd name="connsiteY44" fmla="*/ 816769 h 927224"/>
              <a:gd name="connsiteX45" fmla="*/ 459582 w 669131"/>
              <a:gd name="connsiteY45" fmla="*/ 871538 h 927224"/>
              <a:gd name="connsiteX46" fmla="*/ 566738 w 669131"/>
              <a:gd name="connsiteY46" fmla="*/ 873919 h 927224"/>
              <a:gd name="connsiteX47" fmla="*/ 569119 w 669131"/>
              <a:gd name="connsiteY47" fmla="*/ 923924 h 927224"/>
              <a:gd name="connsiteX48" fmla="*/ 669131 w 669131"/>
              <a:gd name="connsiteY48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26232 w 669131"/>
              <a:gd name="connsiteY28" fmla="*/ 573882 h 927224"/>
              <a:gd name="connsiteX29" fmla="*/ 319088 w 669131"/>
              <a:gd name="connsiteY29" fmla="*/ 590550 h 927224"/>
              <a:gd name="connsiteX30" fmla="*/ 321469 w 669131"/>
              <a:gd name="connsiteY30" fmla="*/ 611982 h 927224"/>
              <a:gd name="connsiteX31" fmla="*/ 323850 w 669131"/>
              <a:gd name="connsiteY31" fmla="*/ 623888 h 927224"/>
              <a:gd name="connsiteX32" fmla="*/ 338138 w 669131"/>
              <a:gd name="connsiteY32" fmla="*/ 626269 h 927224"/>
              <a:gd name="connsiteX33" fmla="*/ 345282 w 669131"/>
              <a:gd name="connsiteY33" fmla="*/ 652463 h 927224"/>
              <a:gd name="connsiteX34" fmla="*/ 352425 w 669131"/>
              <a:gd name="connsiteY34" fmla="*/ 657225 h 927224"/>
              <a:gd name="connsiteX35" fmla="*/ 361950 w 669131"/>
              <a:gd name="connsiteY35" fmla="*/ 671513 h 927224"/>
              <a:gd name="connsiteX36" fmla="*/ 369094 w 669131"/>
              <a:gd name="connsiteY36" fmla="*/ 688182 h 927224"/>
              <a:gd name="connsiteX37" fmla="*/ 378619 w 669131"/>
              <a:gd name="connsiteY37" fmla="*/ 728663 h 927224"/>
              <a:gd name="connsiteX38" fmla="*/ 388144 w 669131"/>
              <a:gd name="connsiteY38" fmla="*/ 731044 h 927224"/>
              <a:gd name="connsiteX39" fmla="*/ 392907 w 669131"/>
              <a:gd name="connsiteY39" fmla="*/ 738188 h 927224"/>
              <a:gd name="connsiteX40" fmla="*/ 395288 w 669131"/>
              <a:gd name="connsiteY40" fmla="*/ 802482 h 927224"/>
              <a:gd name="connsiteX41" fmla="*/ 397669 w 669131"/>
              <a:gd name="connsiteY41" fmla="*/ 809625 h 927224"/>
              <a:gd name="connsiteX42" fmla="*/ 433388 w 669131"/>
              <a:gd name="connsiteY42" fmla="*/ 812007 h 927224"/>
              <a:gd name="connsiteX43" fmla="*/ 442913 w 669131"/>
              <a:gd name="connsiteY43" fmla="*/ 814388 h 927224"/>
              <a:gd name="connsiteX44" fmla="*/ 461963 w 669131"/>
              <a:gd name="connsiteY44" fmla="*/ 816769 h 927224"/>
              <a:gd name="connsiteX45" fmla="*/ 459582 w 669131"/>
              <a:gd name="connsiteY45" fmla="*/ 871538 h 927224"/>
              <a:gd name="connsiteX46" fmla="*/ 566738 w 669131"/>
              <a:gd name="connsiteY46" fmla="*/ 873919 h 927224"/>
              <a:gd name="connsiteX47" fmla="*/ 569119 w 669131"/>
              <a:gd name="connsiteY47" fmla="*/ 923924 h 927224"/>
              <a:gd name="connsiteX48" fmla="*/ 669131 w 669131"/>
              <a:gd name="connsiteY48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9088 w 669131"/>
              <a:gd name="connsiteY28" fmla="*/ 590550 h 927224"/>
              <a:gd name="connsiteX29" fmla="*/ 321469 w 669131"/>
              <a:gd name="connsiteY29" fmla="*/ 611982 h 927224"/>
              <a:gd name="connsiteX30" fmla="*/ 323850 w 669131"/>
              <a:gd name="connsiteY30" fmla="*/ 623888 h 927224"/>
              <a:gd name="connsiteX31" fmla="*/ 338138 w 669131"/>
              <a:gd name="connsiteY31" fmla="*/ 626269 h 927224"/>
              <a:gd name="connsiteX32" fmla="*/ 345282 w 669131"/>
              <a:gd name="connsiteY32" fmla="*/ 652463 h 927224"/>
              <a:gd name="connsiteX33" fmla="*/ 352425 w 669131"/>
              <a:gd name="connsiteY33" fmla="*/ 657225 h 927224"/>
              <a:gd name="connsiteX34" fmla="*/ 361950 w 669131"/>
              <a:gd name="connsiteY34" fmla="*/ 671513 h 927224"/>
              <a:gd name="connsiteX35" fmla="*/ 369094 w 669131"/>
              <a:gd name="connsiteY35" fmla="*/ 688182 h 927224"/>
              <a:gd name="connsiteX36" fmla="*/ 378619 w 669131"/>
              <a:gd name="connsiteY36" fmla="*/ 728663 h 927224"/>
              <a:gd name="connsiteX37" fmla="*/ 388144 w 669131"/>
              <a:gd name="connsiteY37" fmla="*/ 731044 h 927224"/>
              <a:gd name="connsiteX38" fmla="*/ 392907 w 669131"/>
              <a:gd name="connsiteY38" fmla="*/ 738188 h 927224"/>
              <a:gd name="connsiteX39" fmla="*/ 395288 w 669131"/>
              <a:gd name="connsiteY39" fmla="*/ 802482 h 927224"/>
              <a:gd name="connsiteX40" fmla="*/ 397669 w 669131"/>
              <a:gd name="connsiteY40" fmla="*/ 809625 h 927224"/>
              <a:gd name="connsiteX41" fmla="*/ 433388 w 669131"/>
              <a:gd name="connsiteY41" fmla="*/ 812007 h 927224"/>
              <a:gd name="connsiteX42" fmla="*/ 442913 w 669131"/>
              <a:gd name="connsiteY42" fmla="*/ 814388 h 927224"/>
              <a:gd name="connsiteX43" fmla="*/ 461963 w 669131"/>
              <a:gd name="connsiteY43" fmla="*/ 816769 h 927224"/>
              <a:gd name="connsiteX44" fmla="*/ 459582 w 669131"/>
              <a:gd name="connsiteY44" fmla="*/ 871538 h 927224"/>
              <a:gd name="connsiteX45" fmla="*/ 566738 w 669131"/>
              <a:gd name="connsiteY45" fmla="*/ 873919 h 927224"/>
              <a:gd name="connsiteX46" fmla="*/ 569119 w 669131"/>
              <a:gd name="connsiteY46" fmla="*/ 923924 h 927224"/>
              <a:gd name="connsiteX47" fmla="*/ 669131 w 669131"/>
              <a:gd name="connsiteY47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9088 w 669131"/>
              <a:gd name="connsiteY28" fmla="*/ 590550 h 927224"/>
              <a:gd name="connsiteX29" fmla="*/ 321469 w 669131"/>
              <a:gd name="connsiteY29" fmla="*/ 611982 h 927224"/>
              <a:gd name="connsiteX30" fmla="*/ 323850 w 669131"/>
              <a:gd name="connsiteY30" fmla="*/ 623888 h 927224"/>
              <a:gd name="connsiteX31" fmla="*/ 338138 w 669131"/>
              <a:gd name="connsiteY31" fmla="*/ 626269 h 927224"/>
              <a:gd name="connsiteX32" fmla="*/ 345282 w 669131"/>
              <a:gd name="connsiteY32" fmla="*/ 652463 h 927224"/>
              <a:gd name="connsiteX33" fmla="*/ 352425 w 669131"/>
              <a:gd name="connsiteY33" fmla="*/ 657225 h 927224"/>
              <a:gd name="connsiteX34" fmla="*/ 361950 w 669131"/>
              <a:gd name="connsiteY34" fmla="*/ 671513 h 927224"/>
              <a:gd name="connsiteX35" fmla="*/ 369094 w 669131"/>
              <a:gd name="connsiteY35" fmla="*/ 688182 h 927224"/>
              <a:gd name="connsiteX36" fmla="*/ 378619 w 669131"/>
              <a:gd name="connsiteY36" fmla="*/ 728663 h 927224"/>
              <a:gd name="connsiteX37" fmla="*/ 388144 w 669131"/>
              <a:gd name="connsiteY37" fmla="*/ 731044 h 927224"/>
              <a:gd name="connsiteX38" fmla="*/ 392907 w 669131"/>
              <a:gd name="connsiteY38" fmla="*/ 738188 h 927224"/>
              <a:gd name="connsiteX39" fmla="*/ 395288 w 669131"/>
              <a:gd name="connsiteY39" fmla="*/ 802482 h 927224"/>
              <a:gd name="connsiteX40" fmla="*/ 397669 w 669131"/>
              <a:gd name="connsiteY40" fmla="*/ 809625 h 927224"/>
              <a:gd name="connsiteX41" fmla="*/ 433388 w 669131"/>
              <a:gd name="connsiteY41" fmla="*/ 812007 h 927224"/>
              <a:gd name="connsiteX42" fmla="*/ 442913 w 669131"/>
              <a:gd name="connsiteY42" fmla="*/ 814388 h 927224"/>
              <a:gd name="connsiteX43" fmla="*/ 461963 w 669131"/>
              <a:gd name="connsiteY43" fmla="*/ 816769 h 927224"/>
              <a:gd name="connsiteX44" fmla="*/ 459582 w 669131"/>
              <a:gd name="connsiteY44" fmla="*/ 871538 h 927224"/>
              <a:gd name="connsiteX45" fmla="*/ 566738 w 669131"/>
              <a:gd name="connsiteY45" fmla="*/ 873919 h 927224"/>
              <a:gd name="connsiteX46" fmla="*/ 569119 w 669131"/>
              <a:gd name="connsiteY46" fmla="*/ 923924 h 927224"/>
              <a:gd name="connsiteX47" fmla="*/ 669131 w 669131"/>
              <a:gd name="connsiteY47" fmla="*/ 923926 h 927224"/>
              <a:gd name="connsiteX0" fmla="*/ 0 w 669131"/>
              <a:gd name="connsiteY0" fmla="*/ 0 h 927224"/>
              <a:gd name="connsiteX1" fmla="*/ 26194 w 669131"/>
              <a:gd name="connsiteY1" fmla="*/ 2382 h 927224"/>
              <a:gd name="connsiteX2" fmla="*/ 30957 w 669131"/>
              <a:gd name="connsiteY2" fmla="*/ 16669 h 927224"/>
              <a:gd name="connsiteX3" fmla="*/ 33338 w 669131"/>
              <a:gd name="connsiteY3" fmla="*/ 104775 h 927224"/>
              <a:gd name="connsiteX4" fmla="*/ 52388 w 669131"/>
              <a:gd name="connsiteY4" fmla="*/ 107157 h 927224"/>
              <a:gd name="connsiteX5" fmla="*/ 54769 w 669131"/>
              <a:gd name="connsiteY5" fmla="*/ 114300 h 927224"/>
              <a:gd name="connsiteX6" fmla="*/ 64294 w 669131"/>
              <a:gd name="connsiteY6" fmla="*/ 188119 h 927224"/>
              <a:gd name="connsiteX7" fmla="*/ 76200 w 669131"/>
              <a:gd name="connsiteY7" fmla="*/ 190500 h 927224"/>
              <a:gd name="connsiteX8" fmla="*/ 80963 w 669131"/>
              <a:gd name="connsiteY8" fmla="*/ 197644 h 927224"/>
              <a:gd name="connsiteX9" fmla="*/ 83344 w 669131"/>
              <a:gd name="connsiteY9" fmla="*/ 245269 h 927224"/>
              <a:gd name="connsiteX10" fmla="*/ 97632 w 669131"/>
              <a:gd name="connsiteY10" fmla="*/ 247650 h 927224"/>
              <a:gd name="connsiteX11" fmla="*/ 95250 w 669131"/>
              <a:gd name="connsiteY11" fmla="*/ 276226 h 927224"/>
              <a:gd name="connsiteX12" fmla="*/ 100013 w 669131"/>
              <a:gd name="connsiteY12" fmla="*/ 309563 h 927224"/>
              <a:gd name="connsiteX13" fmla="*/ 114300 w 669131"/>
              <a:gd name="connsiteY13" fmla="*/ 361950 h 927224"/>
              <a:gd name="connsiteX14" fmla="*/ 145257 w 669131"/>
              <a:gd name="connsiteY14" fmla="*/ 364332 h 927224"/>
              <a:gd name="connsiteX15" fmla="*/ 150019 w 669131"/>
              <a:gd name="connsiteY15" fmla="*/ 423863 h 927224"/>
              <a:gd name="connsiteX16" fmla="*/ 152400 w 669131"/>
              <a:gd name="connsiteY16" fmla="*/ 433388 h 927224"/>
              <a:gd name="connsiteX17" fmla="*/ 161925 w 669131"/>
              <a:gd name="connsiteY17" fmla="*/ 435769 h 927224"/>
              <a:gd name="connsiteX18" fmla="*/ 166688 w 669131"/>
              <a:gd name="connsiteY18" fmla="*/ 466725 h 927224"/>
              <a:gd name="connsiteX19" fmla="*/ 173832 w 669131"/>
              <a:gd name="connsiteY19" fmla="*/ 473869 h 927224"/>
              <a:gd name="connsiteX20" fmla="*/ 176213 w 669131"/>
              <a:gd name="connsiteY20" fmla="*/ 481013 h 927224"/>
              <a:gd name="connsiteX21" fmla="*/ 185738 w 669131"/>
              <a:gd name="connsiteY21" fmla="*/ 495300 h 927224"/>
              <a:gd name="connsiteX22" fmla="*/ 192882 w 669131"/>
              <a:gd name="connsiteY22" fmla="*/ 497682 h 927224"/>
              <a:gd name="connsiteX23" fmla="*/ 211932 w 669131"/>
              <a:gd name="connsiteY23" fmla="*/ 502444 h 927224"/>
              <a:gd name="connsiteX24" fmla="*/ 219075 w 669131"/>
              <a:gd name="connsiteY24" fmla="*/ 535782 h 927224"/>
              <a:gd name="connsiteX25" fmla="*/ 221457 w 669131"/>
              <a:gd name="connsiteY25" fmla="*/ 545307 h 927224"/>
              <a:gd name="connsiteX26" fmla="*/ 226219 w 669131"/>
              <a:gd name="connsiteY26" fmla="*/ 581025 h 927224"/>
              <a:gd name="connsiteX27" fmla="*/ 307182 w 669131"/>
              <a:gd name="connsiteY27" fmla="*/ 576263 h 927224"/>
              <a:gd name="connsiteX28" fmla="*/ 314326 w 669131"/>
              <a:gd name="connsiteY28" fmla="*/ 590550 h 927224"/>
              <a:gd name="connsiteX29" fmla="*/ 321469 w 669131"/>
              <a:gd name="connsiteY29" fmla="*/ 611982 h 927224"/>
              <a:gd name="connsiteX30" fmla="*/ 323850 w 669131"/>
              <a:gd name="connsiteY30" fmla="*/ 623888 h 927224"/>
              <a:gd name="connsiteX31" fmla="*/ 338138 w 669131"/>
              <a:gd name="connsiteY31" fmla="*/ 626269 h 927224"/>
              <a:gd name="connsiteX32" fmla="*/ 345282 w 669131"/>
              <a:gd name="connsiteY32" fmla="*/ 652463 h 927224"/>
              <a:gd name="connsiteX33" fmla="*/ 352425 w 669131"/>
              <a:gd name="connsiteY33" fmla="*/ 657225 h 927224"/>
              <a:gd name="connsiteX34" fmla="*/ 361950 w 669131"/>
              <a:gd name="connsiteY34" fmla="*/ 671513 h 927224"/>
              <a:gd name="connsiteX35" fmla="*/ 369094 w 669131"/>
              <a:gd name="connsiteY35" fmla="*/ 688182 h 927224"/>
              <a:gd name="connsiteX36" fmla="*/ 378619 w 669131"/>
              <a:gd name="connsiteY36" fmla="*/ 728663 h 927224"/>
              <a:gd name="connsiteX37" fmla="*/ 388144 w 669131"/>
              <a:gd name="connsiteY37" fmla="*/ 731044 h 927224"/>
              <a:gd name="connsiteX38" fmla="*/ 392907 w 669131"/>
              <a:gd name="connsiteY38" fmla="*/ 738188 h 927224"/>
              <a:gd name="connsiteX39" fmla="*/ 395288 w 669131"/>
              <a:gd name="connsiteY39" fmla="*/ 802482 h 927224"/>
              <a:gd name="connsiteX40" fmla="*/ 397669 w 669131"/>
              <a:gd name="connsiteY40" fmla="*/ 809625 h 927224"/>
              <a:gd name="connsiteX41" fmla="*/ 433388 w 669131"/>
              <a:gd name="connsiteY41" fmla="*/ 812007 h 927224"/>
              <a:gd name="connsiteX42" fmla="*/ 442913 w 669131"/>
              <a:gd name="connsiteY42" fmla="*/ 814388 h 927224"/>
              <a:gd name="connsiteX43" fmla="*/ 461963 w 669131"/>
              <a:gd name="connsiteY43" fmla="*/ 816769 h 927224"/>
              <a:gd name="connsiteX44" fmla="*/ 459582 w 669131"/>
              <a:gd name="connsiteY44" fmla="*/ 871538 h 927224"/>
              <a:gd name="connsiteX45" fmla="*/ 566738 w 669131"/>
              <a:gd name="connsiteY45" fmla="*/ 873919 h 927224"/>
              <a:gd name="connsiteX46" fmla="*/ 569119 w 669131"/>
              <a:gd name="connsiteY46" fmla="*/ 923924 h 927224"/>
              <a:gd name="connsiteX47" fmla="*/ 669131 w 669131"/>
              <a:gd name="connsiteY47" fmla="*/ 923926 h 92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69131" h="927224">
                <a:moveTo>
                  <a:pt x="0" y="0"/>
                </a:moveTo>
                <a:lnTo>
                  <a:pt x="26194" y="2382"/>
                </a:lnTo>
                <a:cubicBezTo>
                  <a:pt x="30614" y="4762"/>
                  <a:pt x="30957" y="16669"/>
                  <a:pt x="30957" y="16669"/>
                </a:cubicBezTo>
                <a:cubicBezTo>
                  <a:pt x="31751" y="46038"/>
                  <a:pt x="26567" y="76186"/>
                  <a:pt x="33338" y="104775"/>
                </a:cubicBezTo>
                <a:cubicBezTo>
                  <a:pt x="34813" y="111002"/>
                  <a:pt x="46540" y="104558"/>
                  <a:pt x="52388" y="107157"/>
                </a:cubicBezTo>
                <a:cubicBezTo>
                  <a:pt x="54681" y="108176"/>
                  <a:pt x="53975" y="111919"/>
                  <a:pt x="54769" y="114300"/>
                </a:cubicBezTo>
                <a:cubicBezTo>
                  <a:pt x="56443" y="164525"/>
                  <a:pt x="34630" y="180704"/>
                  <a:pt x="64294" y="188119"/>
                </a:cubicBezTo>
                <a:cubicBezTo>
                  <a:pt x="68220" y="189101"/>
                  <a:pt x="72231" y="189706"/>
                  <a:pt x="76200" y="190500"/>
                </a:cubicBezTo>
                <a:cubicBezTo>
                  <a:pt x="77788" y="192881"/>
                  <a:pt x="80593" y="194806"/>
                  <a:pt x="80963" y="197644"/>
                </a:cubicBezTo>
                <a:cubicBezTo>
                  <a:pt x="83019" y="213405"/>
                  <a:pt x="78318" y="230190"/>
                  <a:pt x="83344" y="245269"/>
                </a:cubicBezTo>
                <a:cubicBezTo>
                  <a:pt x="84871" y="249850"/>
                  <a:pt x="92869" y="246856"/>
                  <a:pt x="97632" y="247650"/>
                </a:cubicBezTo>
                <a:cubicBezTo>
                  <a:pt x="99219" y="252413"/>
                  <a:pt x="94853" y="265907"/>
                  <a:pt x="95250" y="276226"/>
                </a:cubicBezTo>
                <a:cubicBezTo>
                  <a:pt x="95647" y="286545"/>
                  <a:pt x="96838" y="295276"/>
                  <a:pt x="100013" y="309563"/>
                </a:cubicBezTo>
                <a:cubicBezTo>
                  <a:pt x="103188" y="323850"/>
                  <a:pt x="106759" y="352822"/>
                  <a:pt x="114300" y="361950"/>
                </a:cubicBezTo>
                <a:cubicBezTo>
                  <a:pt x="121841" y="371078"/>
                  <a:pt x="134938" y="363538"/>
                  <a:pt x="145257" y="364332"/>
                </a:cubicBezTo>
                <a:cubicBezTo>
                  <a:pt x="146456" y="384709"/>
                  <a:pt x="146699" y="403943"/>
                  <a:pt x="150019" y="423863"/>
                </a:cubicBezTo>
                <a:cubicBezTo>
                  <a:pt x="150557" y="427091"/>
                  <a:pt x="150086" y="431074"/>
                  <a:pt x="152400" y="433388"/>
                </a:cubicBezTo>
                <a:cubicBezTo>
                  <a:pt x="154714" y="435702"/>
                  <a:pt x="158750" y="434975"/>
                  <a:pt x="161925" y="435769"/>
                </a:cubicBezTo>
                <a:cubicBezTo>
                  <a:pt x="161933" y="435833"/>
                  <a:pt x="164871" y="463091"/>
                  <a:pt x="166688" y="466725"/>
                </a:cubicBezTo>
                <a:cubicBezTo>
                  <a:pt x="168194" y="469737"/>
                  <a:pt x="171451" y="471488"/>
                  <a:pt x="173832" y="473869"/>
                </a:cubicBezTo>
                <a:cubicBezTo>
                  <a:pt x="174626" y="476250"/>
                  <a:pt x="174994" y="478819"/>
                  <a:pt x="176213" y="481013"/>
                </a:cubicBezTo>
                <a:cubicBezTo>
                  <a:pt x="178993" y="486016"/>
                  <a:pt x="180308" y="493490"/>
                  <a:pt x="185738" y="495300"/>
                </a:cubicBezTo>
                <a:cubicBezTo>
                  <a:pt x="188119" y="496094"/>
                  <a:pt x="190447" y="497073"/>
                  <a:pt x="192882" y="497682"/>
                </a:cubicBezTo>
                <a:lnTo>
                  <a:pt x="211932" y="502444"/>
                </a:lnTo>
                <a:cubicBezTo>
                  <a:pt x="222060" y="517638"/>
                  <a:pt x="214894" y="504426"/>
                  <a:pt x="219075" y="535782"/>
                </a:cubicBezTo>
                <a:cubicBezTo>
                  <a:pt x="219508" y="539026"/>
                  <a:pt x="220266" y="537767"/>
                  <a:pt x="221457" y="545307"/>
                </a:cubicBezTo>
                <a:cubicBezTo>
                  <a:pt x="222648" y="552847"/>
                  <a:pt x="211932" y="575866"/>
                  <a:pt x="226219" y="581025"/>
                </a:cubicBezTo>
                <a:lnTo>
                  <a:pt x="307182" y="576263"/>
                </a:lnTo>
                <a:lnTo>
                  <a:pt x="314326" y="590550"/>
                </a:lnTo>
                <a:cubicBezTo>
                  <a:pt x="316707" y="596503"/>
                  <a:pt x="319882" y="606426"/>
                  <a:pt x="321469" y="611982"/>
                </a:cubicBezTo>
                <a:cubicBezTo>
                  <a:pt x="323056" y="617538"/>
                  <a:pt x="320777" y="621254"/>
                  <a:pt x="323850" y="623888"/>
                </a:cubicBezTo>
                <a:cubicBezTo>
                  <a:pt x="327516" y="627030"/>
                  <a:pt x="333375" y="625475"/>
                  <a:pt x="338138" y="626269"/>
                </a:cubicBezTo>
                <a:cubicBezTo>
                  <a:pt x="338881" y="629983"/>
                  <a:pt x="342492" y="650603"/>
                  <a:pt x="345282" y="652463"/>
                </a:cubicBezTo>
                <a:lnTo>
                  <a:pt x="352425" y="657225"/>
                </a:lnTo>
                <a:cubicBezTo>
                  <a:pt x="355600" y="661988"/>
                  <a:pt x="360561" y="665960"/>
                  <a:pt x="361950" y="671513"/>
                </a:cubicBezTo>
                <a:cubicBezTo>
                  <a:pt x="365026" y="683814"/>
                  <a:pt x="362517" y="678315"/>
                  <a:pt x="369094" y="688182"/>
                </a:cubicBezTo>
                <a:cubicBezTo>
                  <a:pt x="370502" y="709308"/>
                  <a:pt x="361826" y="721466"/>
                  <a:pt x="378619" y="728663"/>
                </a:cubicBezTo>
                <a:cubicBezTo>
                  <a:pt x="381627" y="729952"/>
                  <a:pt x="384969" y="730250"/>
                  <a:pt x="388144" y="731044"/>
                </a:cubicBezTo>
                <a:cubicBezTo>
                  <a:pt x="389732" y="733425"/>
                  <a:pt x="392622" y="735340"/>
                  <a:pt x="392907" y="738188"/>
                </a:cubicBezTo>
                <a:cubicBezTo>
                  <a:pt x="395041" y="759528"/>
                  <a:pt x="393862" y="781083"/>
                  <a:pt x="395288" y="802482"/>
                </a:cubicBezTo>
                <a:cubicBezTo>
                  <a:pt x="395455" y="804986"/>
                  <a:pt x="395234" y="809016"/>
                  <a:pt x="397669" y="809625"/>
                </a:cubicBezTo>
                <a:cubicBezTo>
                  <a:pt x="409245" y="812519"/>
                  <a:pt x="421482" y="811213"/>
                  <a:pt x="433388" y="812007"/>
                </a:cubicBezTo>
                <a:cubicBezTo>
                  <a:pt x="436563" y="812801"/>
                  <a:pt x="439685" y="813850"/>
                  <a:pt x="442913" y="814388"/>
                </a:cubicBezTo>
                <a:cubicBezTo>
                  <a:pt x="449225" y="815440"/>
                  <a:pt x="459185" y="807244"/>
                  <a:pt x="461963" y="816769"/>
                </a:cubicBezTo>
                <a:cubicBezTo>
                  <a:pt x="461169" y="835025"/>
                  <a:pt x="460376" y="853282"/>
                  <a:pt x="459582" y="871538"/>
                </a:cubicBezTo>
                <a:lnTo>
                  <a:pt x="566738" y="873919"/>
                </a:lnTo>
                <a:lnTo>
                  <a:pt x="569119" y="923924"/>
                </a:lnTo>
                <a:cubicBezTo>
                  <a:pt x="586184" y="932258"/>
                  <a:pt x="652462" y="921941"/>
                  <a:pt x="669131" y="923926"/>
                </a:cubicBezTo>
              </a:path>
            </a:pathLst>
          </a:custGeom>
          <a:noFill/>
          <a:ln w="28575">
            <a:solidFill>
              <a:srgbClr val="FF99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rot="5400000" flipH="1">
            <a:off x="1101280" y="2025206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0800000" flipH="1">
            <a:off x="1208088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0800000" flipH="1">
            <a:off x="1387719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10800000" flipH="1">
            <a:off x="1300601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0800000" flipH="1">
            <a:off x="1208138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0800000" flipH="1">
            <a:off x="1219200" y="1522762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10800000" flipH="1">
            <a:off x="2754970" y="3494437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0800000" flipH="1">
            <a:off x="3470216" y="3494437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0800000" flipH="1">
            <a:off x="3715768" y="3494437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 flipH="1">
            <a:off x="1123017" y="2163423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 flipH="1">
            <a:off x="1241480" y="2999960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5400000" flipH="1">
            <a:off x="1395447" y="3716672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10800000" flipH="1">
            <a:off x="1400599" y="3712306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5330943" y="1517516"/>
            <a:ext cx="1515906" cy="2809158"/>
          </a:xfrm>
          <a:custGeom>
            <a:avLst/>
            <a:gdLst>
              <a:gd name="connsiteX0" fmla="*/ 0 w 1525487"/>
              <a:gd name="connsiteY0" fmla="*/ 0 h 2859173"/>
              <a:gd name="connsiteX1" fmla="*/ 1525487 w 1525487"/>
              <a:gd name="connsiteY1" fmla="*/ 2859173 h 2859173"/>
              <a:gd name="connsiteX2" fmla="*/ 1525487 w 1525487"/>
              <a:gd name="connsiteY2" fmla="*/ 2859173 h 2859173"/>
              <a:gd name="connsiteX0" fmla="*/ 0 w 1525487"/>
              <a:gd name="connsiteY0" fmla="*/ 4671 h 2863844"/>
              <a:gd name="connsiteX1" fmla="*/ 182880 w 1525487"/>
              <a:gd name="connsiteY1" fmla="*/ 9132 h 2863844"/>
              <a:gd name="connsiteX2" fmla="*/ 1525487 w 1525487"/>
              <a:gd name="connsiteY2" fmla="*/ 2863844 h 2863844"/>
              <a:gd name="connsiteX3" fmla="*/ 1525487 w 1525487"/>
              <a:gd name="connsiteY3" fmla="*/ 2863844 h 2863844"/>
              <a:gd name="connsiteX0" fmla="*/ 0 w 1521026"/>
              <a:gd name="connsiteY0" fmla="*/ 0 h 2877015"/>
              <a:gd name="connsiteX1" fmla="*/ 178419 w 1521026"/>
              <a:gd name="connsiteY1" fmla="*/ 22303 h 2877015"/>
              <a:gd name="connsiteX2" fmla="*/ 1521026 w 1521026"/>
              <a:gd name="connsiteY2" fmla="*/ 2877015 h 2877015"/>
              <a:gd name="connsiteX3" fmla="*/ 1521026 w 1521026"/>
              <a:gd name="connsiteY3" fmla="*/ 2877015 h 2877015"/>
              <a:gd name="connsiteX0" fmla="*/ 0 w 1521026"/>
              <a:gd name="connsiteY0" fmla="*/ 0 h 2877015"/>
              <a:gd name="connsiteX1" fmla="*/ 178419 w 1521026"/>
              <a:gd name="connsiteY1" fmla="*/ 22303 h 2877015"/>
              <a:gd name="connsiteX2" fmla="*/ 1521026 w 1521026"/>
              <a:gd name="connsiteY2" fmla="*/ 2877015 h 2877015"/>
              <a:gd name="connsiteX3" fmla="*/ 1521026 w 1521026"/>
              <a:gd name="connsiteY3" fmla="*/ 2877015 h 2877015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521026 w 1521026"/>
              <a:gd name="connsiteY2" fmla="*/ 2854712 h 2854712"/>
              <a:gd name="connsiteX3" fmla="*/ 1521026 w 1521026"/>
              <a:gd name="connsiteY3" fmla="*/ 2854712 h 2854712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87339 w 1521026"/>
              <a:gd name="connsiteY2" fmla="*/ 392523 h 2854712"/>
              <a:gd name="connsiteX3" fmla="*/ 1521026 w 1521026"/>
              <a:gd name="connsiteY3" fmla="*/ 2854712 h 2854712"/>
              <a:gd name="connsiteX4" fmla="*/ 1521026 w 1521026"/>
              <a:gd name="connsiteY4" fmla="*/ 2854712 h 2854712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87339 w 1521026"/>
              <a:gd name="connsiteY2" fmla="*/ 392523 h 2854712"/>
              <a:gd name="connsiteX3" fmla="*/ 584322 w 1521026"/>
              <a:gd name="connsiteY3" fmla="*/ 396983 h 2854712"/>
              <a:gd name="connsiteX4" fmla="*/ 1521026 w 1521026"/>
              <a:gd name="connsiteY4" fmla="*/ 2854712 h 2854712"/>
              <a:gd name="connsiteX5" fmla="*/ 1521026 w 1521026"/>
              <a:gd name="connsiteY5" fmla="*/ 2854712 h 2854712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87339 w 1521026"/>
              <a:gd name="connsiteY2" fmla="*/ 392523 h 2854712"/>
              <a:gd name="connsiteX3" fmla="*/ 584322 w 1521026"/>
              <a:gd name="connsiteY3" fmla="*/ 396983 h 2854712"/>
              <a:gd name="connsiteX4" fmla="*/ 566480 w 1521026"/>
              <a:gd name="connsiteY4" fmla="*/ 856413 h 2854712"/>
              <a:gd name="connsiteX5" fmla="*/ 1521026 w 1521026"/>
              <a:gd name="connsiteY5" fmla="*/ 2854712 h 2854712"/>
              <a:gd name="connsiteX6" fmla="*/ 1521026 w 1521026"/>
              <a:gd name="connsiteY6" fmla="*/ 2854712 h 2854712"/>
              <a:gd name="connsiteX0" fmla="*/ 0 w 1521026"/>
              <a:gd name="connsiteY0" fmla="*/ 4460 h 2854712"/>
              <a:gd name="connsiteX1" fmla="*/ 178419 w 1521026"/>
              <a:gd name="connsiteY1" fmla="*/ 0 h 2854712"/>
              <a:gd name="connsiteX2" fmla="*/ 187339 w 1521026"/>
              <a:gd name="connsiteY2" fmla="*/ 392523 h 2854712"/>
              <a:gd name="connsiteX3" fmla="*/ 584322 w 1521026"/>
              <a:gd name="connsiteY3" fmla="*/ 396983 h 2854712"/>
              <a:gd name="connsiteX4" fmla="*/ 566480 w 1521026"/>
              <a:gd name="connsiteY4" fmla="*/ 856413 h 2854712"/>
              <a:gd name="connsiteX5" fmla="*/ 633388 w 1521026"/>
              <a:gd name="connsiteY5" fmla="*/ 878716 h 2854712"/>
              <a:gd name="connsiteX6" fmla="*/ 1521026 w 1521026"/>
              <a:gd name="connsiteY6" fmla="*/ 2854712 h 2854712"/>
              <a:gd name="connsiteX7" fmla="*/ 1521026 w 1521026"/>
              <a:gd name="connsiteY7" fmla="*/ 2854712 h 2854712"/>
              <a:gd name="connsiteX0" fmla="*/ 0 w 1521026"/>
              <a:gd name="connsiteY0" fmla="*/ 0 h 2859173"/>
              <a:gd name="connsiteX1" fmla="*/ 178419 w 1521026"/>
              <a:gd name="connsiteY1" fmla="*/ 4461 h 2859173"/>
              <a:gd name="connsiteX2" fmla="*/ 187339 w 1521026"/>
              <a:gd name="connsiteY2" fmla="*/ 396984 h 2859173"/>
              <a:gd name="connsiteX3" fmla="*/ 584322 w 1521026"/>
              <a:gd name="connsiteY3" fmla="*/ 401444 h 2859173"/>
              <a:gd name="connsiteX4" fmla="*/ 566480 w 1521026"/>
              <a:gd name="connsiteY4" fmla="*/ 860874 h 2859173"/>
              <a:gd name="connsiteX5" fmla="*/ 633388 w 1521026"/>
              <a:gd name="connsiteY5" fmla="*/ 883177 h 2859173"/>
              <a:gd name="connsiteX6" fmla="*/ 1521026 w 1521026"/>
              <a:gd name="connsiteY6" fmla="*/ 2859173 h 2859173"/>
              <a:gd name="connsiteX7" fmla="*/ 1521026 w 1521026"/>
              <a:gd name="connsiteY7" fmla="*/ 2859173 h 2859173"/>
              <a:gd name="connsiteX0" fmla="*/ 0 w 1521026"/>
              <a:gd name="connsiteY0" fmla="*/ 8921 h 2868094"/>
              <a:gd name="connsiteX1" fmla="*/ 169498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33388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66480 w 1521026"/>
              <a:gd name="connsiteY4" fmla="*/ 869795 h 2868094"/>
              <a:gd name="connsiteX5" fmla="*/ 655691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78716 h 2868094"/>
              <a:gd name="connsiteX5" fmla="*/ 655691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78716 h 2868094"/>
              <a:gd name="connsiteX5" fmla="*/ 655691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1521026 w 1521026"/>
              <a:gd name="connsiteY6" fmla="*/ 2868094 h 2868094"/>
              <a:gd name="connsiteX7" fmla="*/ 1521026 w 1521026"/>
              <a:gd name="connsiteY7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1521026 w 1521026"/>
              <a:gd name="connsiteY7" fmla="*/ 2868094 h 2868094"/>
              <a:gd name="connsiteX8" fmla="*/ 1521026 w 1521026"/>
              <a:gd name="connsiteY8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807347 w 1521026"/>
              <a:gd name="connsiteY7" fmla="*/ 1373832 h 2868094"/>
              <a:gd name="connsiteX8" fmla="*/ 1521026 w 1521026"/>
              <a:gd name="connsiteY8" fmla="*/ 2868094 h 2868094"/>
              <a:gd name="connsiteX9" fmla="*/ 1521026 w 1521026"/>
              <a:gd name="connsiteY9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807347 w 1521026"/>
              <a:gd name="connsiteY7" fmla="*/ 1373832 h 2868094"/>
              <a:gd name="connsiteX8" fmla="*/ 811807 w 1521026"/>
              <a:gd name="connsiteY8" fmla="*/ 2096431 h 2868094"/>
              <a:gd name="connsiteX9" fmla="*/ 1521026 w 1521026"/>
              <a:gd name="connsiteY9" fmla="*/ 2868094 h 2868094"/>
              <a:gd name="connsiteX10" fmla="*/ 1521026 w 1521026"/>
              <a:gd name="connsiteY10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807347 w 1521026"/>
              <a:gd name="connsiteY7" fmla="*/ 1373832 h 2868094"/>
              <a:gd name="connsiteX8" fmla="*/ 811807 w 1521026"/>
              <a:gd name="connsiteY8" fmla="*/ 2096431 h 2868094"/>
              <a:gd name="connsiteX9" fmla="*/ 1485341 w 1521026"/>
              <a:gd name="connsiteY9" fmla="*/ 2105352 h 2868094"/>
              <a:gd name="connsiteX10" fmla="*/ 1521026 w 1521026"/>
              <a:gd name="connsiteY10" fmla="*/ 2868094 h 2868094"/>
              <a:gd name="connsiteX11" fmla="*/ 1521026 w 1521026"/>
              <a:gd name="connsiteY11" fmla="*/ 2868094 h 2868094"/>
              <a:gd name="connsiteX0" fmla="*/ 0 w 1521026"/>
              <a:gd name="connsiteY0" fmla="*/ 8921 h 2868094"/>
              <a:gd name="connsiteX1" fmla="*/ 187340 w 1521026"/>
              <a:gd name="connsiteY1" fmla="*/ 0 h 2868094"/>
              <a:gd name="connsiteX2" fmla="*/ 187339 w 1521026"/>
              <a:gd name="connsiteY2" fmla="*/ 405905 h 2868094"/>
              <a:gd name="connsiteX3" fmla="*/ 584322 w 1521026"/>
              <a:gd name="connsiteY3" fmla="*/ 410365 h 2868094"/>
              <a:gd name="connsiteX4" fmla="*/ 570941 w 1521026"/>
              <a:gd name="connsiteY4" fmla="*/ 892098 h 2868094"/>
              <a:gd name="connsiteX5" fmla="*/ 655691 w 1521026"/>
              <a:gd name="connsiteY5" fmla="*/ 892098 h 2868094"/>
              <a:gd name="connsiteX6" fmla="*/ 651230 w 1521026"/>
              <a:gd name="connsiteY6" fmla="*/ 1369371 h 2868094"/>
              <a:gd name="connsiteX7" fmla="*/ 807347 w 1521026"/>
              <a:gd name="connsiteY7" fmla="*/ 1373832 h 2868094"/>
              <a:gd name="connsiteX8" fmla="*/ 811807 w 1521026"/>
              <a:gd name="connsiteY8" fmla="*/ 2096431 h 2868094"/>
              <a:gd name="connsiteX9" fmla="*/ 1485341 w 1521026"/>
              <a:gd name="connsiteY9" fmla="*/ 2105352 h 2868094"/>
              <a:gd name="connsiteX10" fmla="*/ 1521026 w 1521026"/>
              <a:gd name="connsiteY10" fmla="*/ 2868094 h 2868094"/>
              <a:gd name="connsiteX11" fmla="*/ 1521026 w 1521026"/>
              <a:gd name="connsiteY11" fmla="*/ 2868094 h 2868094"/>
              <a:gd name="connsiteX0" fmla="*/ 0 w 1766353"/>
              <a:gd name="connsiteY0" fmla="*/ 8921 h 2901387"/>
              <a:gd name="connsiteX1" fmla="*/ 187340 w 1766353"/>
              <a:gd name="connsiteY1" fmla="*/ 0 h 2901387"/>
              <a:gd name="connsiteX2" fmla="*/ 187339 w 1766353"/>
              <a:gd name="connsiteY2" fmla="*/ 405905 h 2901387"/>
              <a:gd name="connsiteX3" fmla="*/ 584322 w 1766353"/>
              <a:gd name="connsiteY3" fmla="*/ 410365 h 2901387"/>
              <a:gd name="connsiteX4" fmla="*/ 570941 w 1766353"/>
              <a:gd name="connsiteY4" fmla="*/ 892098 h 2901387"/>
              <a:gd name="connsiteX5" fmla="*/ 655691 w 1766353"/>
              <a:gd name="connsiteY5" fmla="*/ 892098 h 2901387"/>
              <a:gd name="connsiteX6" fmla="*/ 651230 w 1766353"/>
              <a:gd name="connsiteY6" fmla="*/ 1369371 h 2901387"/>
              <a:gd name="connsiteX7" fmla="*/ 807347 w 1766353"/>
              <a:gd name="connsiteY7" fmla="*/ 1373832 h 2901387"/>
              <a:gd name="connsiteX8" fmla="*/ 811807 w 1766353"/>
              <a:gd name="connsiteY8" fmla="*/ 2096431 h 2901387"/>
              <a:gd name="connsiteX9" fmla="*/ 1485341 w 1766353"/>
              <a:gd name="connsiteY9" fmla="*/ 2105352 h 2901387"/>
              <a:gd name="connsiteX10" fmla="*/ 1521026 w 1766353"/>
              <a:gd name="connsiteY10" fmla="*/ 2868094 h 2901387"/>
              <a:gd name="connsiteX11" fmla="*/ 1766353 w 1766353"/>
              <a:gd name="connsiteY11" fmla="*/ 2752121 h 2901387"/>
              <a:gd name="connsiteX0" fmla="*/ 0 w 1766353"/>
              <a:gd name="connsiteY0" fmla="*/ 8921 h 2752121"/>
              <a:gd name="connsiteX1" fmla="*/ 187340 w 1766353"/>
              <a:gd name="connsiteY1" fmla="*/ 0 h 2752121"/>
              <a:gd name="connsiteX2" fmla="*/ 187339 w 1766353"/>
              <a:gd name="connsiteY2" fmla="*/ 405905 h 2752121"/>
              <a:gd name="connsiteX3" fmla="*/ 584322 w 1766353"/>
              <a:gd name="connsiteY3" fmla="*/ 410365 h 2752121"/>
              <a:gd name="connsiteX4" fmla="*/ 570941 w 1766353"/>
              <a:gd name="connsiteY4" fmla="*/ 892098 h 2752121"/>
              <a:gd name="connsiteX5" fmla="*/ 655691 w 1766353"/>
              <a:gd name="connsiteY5" fmla="*/ 892098 h 2752121"/>
              <a:gd name="connsiteX6" fmla="*/ 651230 w 1766353"/>
              <a:gd name="connsiteY6" fmla="*/ 1369371 h 2752121"/>
              <a:gd name="connsiteX7" fmla="*/ 807347 w 1766353"/>
              <a:gd name="connsiteY7" fmla="*/ 1373832 h 2752121"/>
              <a:gd name="connsiteX8" fmla="*/ 811807 w 1766353"/>
              <a:gd name="connsiteY8" fmla="*/ 2096431 h 2752121"/>
              <a:gd name="connsiteX9" fmla="*/ 1485341 w 1766353"/>
              <a:gd name="connsiteY9" fmla="*/ 2105352 h 2752121"/>
              <a:gd name="connsiteX10" fmla="*/ 1766353 w 1766353"/>
              <a:gd name="connsiteY10" fmla="*/ 2752121 h 2752121"/>
              <a:gd name="connsiteX0" fmla="*/ 0 w 1546444"/>
              <a:gd name="connsiteY0" fmla="*/ 8921 h 2814568"/>
              <a:gd name="connsiteX1" fmla="*/ 187340 w 1546444"/>
              <a:gd name="connsiteY1" fmla="*/ 0 h 2814568"/>
              <a:gd name="connsiteX2" fmla="*/ 187339 w 1546444"/>
              <a:gd name="connsiteY2" fmla="*/ 405905 h 2814568"/>
              <a:gd name="connsiteX3" fmla="*/ 584322 w 1546444"/>
              <a:gd name="connsiteY3" fmla="*/ 410365 h 2814568"/>
              <a:gd name="connsiteX4" fmla="*/ 570941 w 1546444"/>
              <a:gd name="connsiteY4" fmla="*/ 892098 h 2814568"/>
              <a:gd name="connsiteX5" fmla="*/ 655691 w 1546444"/>
              <a:gd name="connsiteY5" fmla="*/ 892098 h 2814568"/>
              <a:gd name="connsiteX6" fmla="*/ 651230 w 1546444"/>
              <a:gd name="connsiteY6" fmla="*/ 1369371 h 2814568"/>
              <a:gd name="connsiteX7" fmla="*/ 807347 w 1546444"/>
              <a:gd name="connsiteY7" fmla="*/ 1373832 h 2814568"/>
              <a:gd name="connsiteX8" fmla="*/ 811807 w 1546444"/>
              <a:gd name="connsiteY8" fmla="*/ 2096431 h 2814568"/>
              <a:gd name="connsiteX9" fmla="*/ 1485341 w 1546444"/>
              <a:gd name="connsiteY9" fmla="*/ 2105352 h 2814568"/>
              <a:gd name="connsiteX10" fmla="*/ 1494263 w 1546444"/>
              <a:gd name="connsiteY10" fmla="*/ 2814568 h 2814568"/>
              <a:gd name="connsiteX0" fmla="*/ 0 w 1494263"/>
              <a:gd name="connsiteY0" fmla="*/ 8921 h 2814568"/>
              <a:gd name="connsiteX1" fmla="*/ 187340 w 1494263"/>
              <a:gd name="connsiteY1" fmla="*/ 0 h 2814568"/>
              <a:gd name="connsiteX2" fmla="*/ 187339 w 1494263"/>
              <a:gd name="connsiteY2" fmla="*/ 405905 h 2814568"/>
              <a:gd name="connsiteX3" fmla="*/ 584322 w 1494263"/>
              <a:gd name="connsiteY3" fmla="*/ 410365 h 2814568"/>
              <a:gd name="connsiteX4" fmla="*/ 570941 w 1494263"/>
              <a:gd name="connsiteY4" fmla="*/ 892098 h 2814568"/>
              <a:gd name="connsiteX5" fmla="*/ 655691 w 1494263"/>
              <a:gd name="connsiteY5" fmla="*/ 892098 h 2814568"/>
              <a:gd name="connsiteX6" fmla="*/ 651230 w 1494263"/>
              <a:gd name="connsiteY6" fmla="*/ 1369371 h 2814568"/>
              <a:gd name="connsiteX7" fmla="*/ 807347 w 1494263"/>
              <a:gd name="connsiteY7" fmla="*/ 1373832 h 2814568"/>
              <a:gd name="connsiteX8" fmla="*/ 811807 w 1494263"/>
              <a:gd name="connsiteY8" fmla="*/ 2096431 h 2814568"/>
              <a:gd name="connsiteX9" fmla="*/ 1485341 w 1494263"/>
              <a:gd name="connsiteY9" fmla="*/ 2105352 h 2814568"/>
              <a:gd name="connsiteX10" fmla="*/ 1494263 w 1494263"/>
              <a:gd name="connsiteY10" fmla="*/ 2814568 h 2814568"/>
              <a:gd name="connsiteX0" fmla="*/ 0 w 1494263"/>
              <a:gd name="connsiteY0" fmla="*/ 8921 h 2814568"/>
              <a:gd name="connsiteX1" fmla="*/ 187340 w 1494263"/>
              <a:gd name="connsiteY1" fmla="*/ 0 h 2814568"/>
              <a:gd name="connsiteX2" fmla="*/ 187339 w 1494263"/>
              <a:gd name="connsiteY2" fmla="*/ 405905 h 2814568"/>
              <a:gd name="connsiteX3" fmla="*/ 584322 w 1494263"/>
              <a:gd name="connsiteY3" fmla="*/ 410365 h 2814568"/>
              <a:gd name="connsiteX4" fmla="*/ 570941 w 1494263"/>
              <a:gd name="connsiteY4" fmla="*/ 892098 h 2814568"/>
              <a:gd name="connsiteX5" fmla="*/ 655691 w 1494263"/>
              <a:gd name="connsiteY5" fmla="*/ 892098 h 2814568"/>
              <a:gd name="connsiteX6" fmla="*/ 651230 w 1494263"/>
              <a:gd name="connsiteY6" fmla="*/ 1369371 h 2814568"/>
              <a:gd name="connsiteX7" fmla="*/ 807347 w 1494263"/>
              <a:gd name="connsiteY7" fmla="*/ 1373832 h 2814568"/>
              <a:gd name="connsiteX8" fmla="*/ 811807 w 1494263"/>
              <a:gd name="connsiteY8" fmla="*/ 2096431 h 2814568"/>
              <a:gd name="connsiteX9" fmla="*/ 1485341 w 1494263"/>
              <a:gd name="connsiteY9" fmla="*/ 2105352 h 2814568"/>
              <a:gd name="connsiteX10" fmla="*/ 1494263 w 1494263"/>
              <a:gd name="connsiteY10" fmla="*/ 2814568 h 2814568"/>
              <a:gd name="connsiteX0" fmla="*/ 0 w 1515906"/>
              <a:gd name="connsiteY0" fmla="*/ 6215 h 2814568"/>
              <a:gd name="connsiteX1" fmla="*/ 208983 w 1515906"/>
              <a:gd name="connsiteY1" fmla="*/ 0 h 2814568"/>
              <a:gd name="connsiteX2" fmla="*/ 208982 w 1515906"/>
              <a:gd name="connsiteY2" fmla="*/ 405905 h 2814568"/>
              <a:gd name="connsiteX3" fmla="*/ 605965 w 1515906"/>
              <a:gd name="connsiteY3" fmla="*/ 410365 h 2814568"/>
              <a:gd name="connsiteX4" fmla="*/ 592584 w 1515906"/>
              <a:gd name="connsiteY4" fmla="*/ 892098 h 2814568"/>
              <a:gd name="connsiteX5" fmla="*/ 677334 w 1515906"/>
              <a:gd name="connsiteY5" fmla="*/ 892098 h 2814568"/>
              <a:gd name="connsiteX6" fmla="*/ 672873 w 1515906"/>
              <a:gd name="connsiteY6" fmla="*/ 1369371 h 2814568"/>
              <a:gd name="connsiteX7" fmla="*/ 828990 w 1515906"/>
              <a:gd name="connsiteY7" fmla="*/ 1373832 h 2814568"/>
              <a:gd name="connsiteX8" fmla="*/ 833450 w 1515906"/>
              <a:gd name="connsiteY8" fmla="*/ 2096431 h 2814568"/>
              <a:gd name="connsiteX9" fmla="*/ 1506984 w 1515906"/>
              <a:gd name="connsiteY9" fmla="*/ 2105352 h 2814568"/>
              <a:gd name="connsiteX10" fmla="*/ 1515906 w 1515906"/>
              <a:gd name="connsiteY10" fmla="*/ 2814568 h 2814568"/>
              <a:gd name="connsiteX0" fmla="*/ 0 w 1515906"/>
              <a:gd name="connsiteY0" fmla="*/ 964 h 2809317"/>
              <a:gd name="connsiteX1" fmla="*/ 208983 w 1515906"/>
              <a:gd name="connsiteY1" fmla="*/ 159 h 2809317"/>
              <a:gd name="connsiteX2" fmla="*/ 208982 w 1515906"/>
              <a:gd name="connsiteY2" fmla="*/ 400654 h 2809317"/>
              <a:gd name="connsiteX3" fmla="*/ 605965 w 1515906"/>
              <a:gd name="connsiteY3" fmla="*/ 405114 h 2809317"/>
              <a:gd name="connsiteX4" fmla="*/ 592584 w 1515906"/>
              <a:gd name="connsiteY4" fmla="*/ 886847 h 2809317"/>
              <a:gd name="connsiteX5" fmla="*/ 677334 w 1515906"/>
              <a:gd name="connsiteY5" fmla="*/ 886847 h 2809317"/>
              <a:gd name="connsiteX6" fmla="*/ 672873 w 1515906"/>
              <a:gd name="connsiteY6" fmla="*/ 1364120 h 2809317"/>
              <a:gd name="connsiteX7" fmla="*/ 828990 w 1515906"/>
              <a:gd name="connsiteY7" fmla="*/ 1368581 h 2809317"/>
              <a:gd name="connsiteX8" fmla="*/ 833450 w 1515906"/>
              <a:gd name="connsiteY8" fmla="*/ 2091180 h 2809317"/>
              <a:gd name="connsiteX9" fmla="*/ 1506984 w 1515906"/>
              <a:gd name="connsiteY9" fmla="*/ 2100101 h 2809317"/>
              <a:gd name="connsiteX10" fmla="*/ 1515906 w 1515906"/>
              <a:gd name="connsiteY10" fmla="*/ 2809317 h 2809317"/>
              <a:gd name="connsiteX0" fmla="*/ 0 w 1515906"/>
              <a:gd name="connsiteY0" fmla="*/ 805 h 2809158"/>
              <a:gd name="connsiteX1" fmla="*/ 208983 w 1515906"/>
              <a:gd name="connsiteY1" fmla="*/ 0 h 2809158"/>
              <a:gd name="connsiteX2" fmla="*/ 208982 w 1515906"/>
              <a:gd name="connsiteY2" fmla="*/ 400495 h 2809158"/>
              <a:gd name="connsiteX3" fmla="*/ 605965 w 1515906"/>
              <a:gd name="connsiteY3" fmla="*/ 404955 h 2809158"/>
              <a:gd name="connsiteX4" fmla="*/ 592584 w 1515906"/>
              <a:gd name="connsiteY4" fmla="*/ 886688 h 2809158"/>
              <a:gd name="connsiteX5" fmla="*/ 677334 w 1515906"/>
              <a:gd name="connsiteY5" fmla="*/ 886688 h 2809158"/>
              <a:gd name="connsiteX6" fmla="*/ 672873 w 1515906"/>
              <a:gd name="connsiteY6" fmla="*/ 1363961 h 2809158"/>
              <a:gd name="connsiteX7" fmla="*/ 828990 w 1515906"/>
              <a:gd name="connsiteY7" fmla="*/ 1368422 h 2809158"/>
              <a:gd name="connsiteX8" fmla="*/ 833450 w 1515906"/>
              <a:gd name="connsiteY8" fmla="*/ 2091021 h 2809158"/>
              <a:gd name="connsiteX9" fmla="*/ 1506984 w 1515906"/>
              <a:gd name="connsiteY9" fmla="*/ 2099942 h 2809158"/>
              <a:gd name="connsiteX10" fmla="*/ 1515906 w 1515906"/>
              <a:gd name="connsiteY10" fmla="*/ 2809158 h 280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15906" h="2809158">
                <a:moveTo>
                  <a:pt x="0" y="805"/>
                </a:moveTo>
                <a:lnTo>
                  <a:pt x="208983" y="0"/>
                </a:lnTo>
                <a:cubicBezTo>
                  <a:pt x="208983" y="135302"/>
                  <a:pt x="208982" y="265193"/>
                  <a:pt x="208982" y="400495"/>
                </a:cubicBezTo>
                <a:lnTo>
                  <a:pt x="605965" y="404955"/>
                </a:lnTo>
                <a:lnTo>
                  <a:pt x="592584" y="886688"/>
                </a:lnTo>
                <a:lnTo>
                  <a:pt x="677334" y="886688"/>
                </a:lnTo>
                <a:cubicBezTo>
                  <a:pt x="686255" y="916425"/>
                  <a:pt x="663952" y="1334224"/>
                  <a:pt x="672873" y="1363961"/>
                </a:cubicBezTo>
                <a:lnTo>
                  <a:pt x="828990" y="1368422"/>
                </a:lnTo>
                <a:cubicBezTo>
                  <a:pt x="830477" y="1374369"/>
                  <a:pt x="831963" y="2085074"/>
                  <a:pt x="833450" y="2091021"/>
                </a:cubicBezTo>
                <a:lnTo>
                  <a:pt x="1506984" y="2099942"/>
                </a:lnTo>
                <a:lnTo>
                  <a:pt x="1515906" y="2809158"/>
                </a:lnTo>
              </a:path>
            </a:pathLst>
          </a:custGeom>
          <a:noFill/>
          <a:ln>
            <a:solidFill>
              <a:srgbClr val="CC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334742" y="1543329"/>
            <a:ext cx="1252793" cy="2732199"/>
          </a:xfrm>
          <a:custGeom>
            <a:avLst/>
            <a:gdLst>
              <a:gd name="connsiteX0" fmla="*/ 0 w 1262318"/>
              <a:gd name="connsiteY0" fmla="*/ 4926 h 2739732"/>
              <a:gd name="connsiteX1" fmla="*/ 22303 w 1262318"/>
              <a:gd name="connsiteY1" fmla="*/ 465 h 2739732"/>
              <a:gd name="connsiteX2" fmla="*/ 49066 w 1262318"/>
              <a:gd name="connsiteY2" fmla="*/ 18307 h 2739732"/>
              <a:gd name="connsiteX3" fmla="*/ 53526 w 1262318"/>
              <a:gd name="connsiteY3" fmla="*/ 31689 h 2739732"/>
              <a:gd name="connsiteX4" fmla="*/ 57987 w 1262318"/>
              <a:gd name="connsiteY4" fmla="*/ 58452 h 2739732"/>
              <a:gd name="connsiteX5" fmla="*/ 71368 w 1262318"/>
              <a:gd name="connsiteY5" fmla="*/ 71833 h 2739732"/>
              <a:gd name="connsiteX6" fmla="*/ 80289 w 1262318"/>
              <a:gd name="connsiteY6" fmla="*/ 125359 h 2739732"/>
              <a:gd name="connsiteX7" fmla="*/ 89210 w 1262318"/>
              <a:gd name="connsiteY7" fmla="*/ 174424 h 2739732"/>
              <a:gd name="connsiteX8" fmla="*/ 93671 w 1262318"/>
              <a:gd name="connsiteY8" fmla="*/ 187806 h 2739732"/>
              <a:gd name="connsiteX9" fmla="*/ 115973 w 1262318"/>
              <a:gd name="connsiteY9" fmla="*/ 348383 h 2739732"/>
              <a:gd name="connsiteX10" fmla="*/ 120434 w 1262318"/>
              <a:gd name="connsiteY10" fmla="*/ 450975 h 2739732"/>
              <a:gd name="connsiteX11" fmla="*/ 124894 w 1262318"/>
              <a:gd name="connsiteY11" fmla="*/ 495579 h 2739732"/>
              <a:gd name="connsiteX12" fmla="*/ 120434 w 1262318"/>
              <a:gd name="connsiteY12" fmla="*/ 633855 h 2739732"/>
              <a:gd name="connsiteX13" fmla="*/ 124894 w 1262318"/>
              <a:gd name="connsiteY13" fmla="*/ 678459 h 2739732"/>
              <a:gd name="connsiteX14" fmla="*/ 147197 w 1262318"/>
              <a:gd name="connsiteY14" fmla="*/ 682920 h 2739732"/>
              <a:gd name="connsiteX15" fmla="*/ 187341 w 1262318"/>
              <a:gd name="connsiteY15" fmla="*/ 794432 h 2739732"/>
              <a:gd name="connsiteX16" fmla="*/ 191801 w 1262318"/>
              <a:gd name="connsiteY16" fmla="*/ 870260 h 2739732"/>
              <a:gd name="connsiteX17" fmla="*/ 205183 w 1262318"/>
              <a:gd name="connsiteY17" fmla="*/ 919326 h 2739732"/>
              <a:gd name="connsiteX18" fmla="*/ 227485 w 1262318"/>
              <a:gd name="connsiteY18" fmla="*/ 1021917 h 2739732"/>
              <a:gd name="connsiteX19" fmla="*/ 231946 w 1262318"/>
              <a:gd name="connsiteY19" fmla="*/ 1088824 h 2739732"/>
              <a:gd name="connsiteX20" fmla="*/ 236406 w 1262318"/>
              <a:gd name="connsiteY20" fmla="*/ 1102206 h 2739732"/>
              <a:gd name="connsiteX21" fmla="*/ 240867 w 1262318"/>
              <a:gd name="connsiteY21" fmla="*/ 1124508 h 2739732"/>
              <a:gd name="connsiteX22" fmla="*/ 254248 w 1262318"/>
              <a:gd name="connsiteY22" fmla="*/ 1182495 h 2739732"/>
              <a:gd name="connsiteX23" fmla="*/ 258709 w 1262318"/>
              <a:gd name="connsiteY23" fmla="*/ 1195876 h 2739732"/>
              <a:gd name="connsiteX24" fmla="*/ 263169 w 1262318"/>
              <a:gd name="connsiteY24" fmla="*/ 1249402 h 2739732"/>
              <a:gd name="connsiteX25" fmla="*/ 272090 w 1262318"/>
              <a:gd name="connsiteY25" fmla="*/ 1262783 h 2739732"/>
              <a:gd name="connsiteX26" fmla="*/ 276551 w 1262318"/>
              <a:gd name="connsiteY26" fmla="*/ 1276165 h 2739732"/>
              <a:gd name="connsiteX27" fmla="*/ 281011 w 1262318"/>
              <a:gd name="connsiteY27" fmla="*/ 1427821 h 2739732"/>
              <a:gd name="connsiteX28" fmla="*/ 289932 w 1262318"/>
              <a:gd name="connsiteY28" fmla="*/ 1441203 h 2739732"/>
              <a:gd name="connsiteX29" fmla="*/ 294393 w 1262318"/>
              <a:gd name="connsiteY29" fmla="*/ 1463505 h 2739732"/>
              <a:gd name="connsiteX30" fmla="*/ 298853 w 1262318"/>
              <a:gd name="connsiteY30" fmla="*/ 1517031 h 2739732"/>
              <a:gd name="connsiteX31" fmla="*/ 312235 w 1262318"/>
              <a:gd name="connsiteY31" fmla="*/ 1525952 h 2739732"/>
              <a:gd name="connsiteX32" fmla="*/ 343458 w 1262318"/>
              <a:gd name="connsiteY32" fmla="*/ 1534873 h 2739732"/>
              <a:gd name="connsiteX33" fmla="*/ 347918 w 1262318"/>
              <a:gd name="connsiteY33" fmla="*/ 1619622 h 2739732"/>
              <a:gd name="connsiteX34" fmla="*/ 352379 w 1262318"/>
              <a:gd name="connsiteY34" fmla="*/ 1735595 h 2739732"/>
              <a:gd name="connsiteX35" fmla="*/ 365760 w 1262318"/>
              <a:gd name="connsiteY35" fmla="*/ 1789121 h 2739732"/>
              <a:gd name="connsiteX36" fmla="*/ 370221 w 1262318"/>
              <a:gd name="connsiteY36" fmla="*/ 1806963 h 2739732"/>
              <a:gd name="connsiteX37" fmla="*/ 379142 w 1262318"/>
              <a:gd name="connsiteY37" fmla="*/ 1847107 h 2739732"/>
              <a:gd name="connsiteX38" fmla="*/ 405905 w 1262318"/>
              <a:gd name="connsiteY38" fmla="*/ 1860489 h 2739732"/>
              <a:gd name="connsiteX39" fmla="*/ 405905 w 1262318"/>
              <a:gd name="connsiteY39" fmla="*/ 1927396 h 2739732"/>
              <a:gd name="connsiteX40" fmla="*/ 432668 w 1262318"/>
              <a:gd name="connsiteY40" fmla="*/ 1931857 h 2739732"/>
              <a:gd name="connsiteX41" fmla="*/ 437128 w 1262318"/>
              <a:gd name="connsiteY41" fmla="*/ 1954159 h 2739732"/>
              <a:gd name="connsiteX42" fmla="*/ 441589 w 1262318"/>
              <a:gd name="connsiteY42" fmla="*/ 1989843 h 2739732"/>
              <a:gd name="connsiteX43" fmla="*/ 454970 w 1262318"/>
              <a:gd name="connsiteY43" fmla="*/ 1994303 h 2739732"/>
              <a:gd name="connsiteX44" fmla="*/ 459431 w 1262318"/>
              <a:gd name="connsiteY44" fmla="*/ 2029987 h 2739732"/>
              <a:gd name="connsiteX45" fmla="*/ 463891 w 1262318"/>
              <a:gd name="connsiteY45" fmla="*/ 2043369 h 2739732"/>
              <a:gd name="connsiteX46" fmla="*/ 468352 w 1262318"/>
              <a:gd name="connsiteY46" fmla="*/ 2061211 h 2739732"/>
              <a:gd name="connsiteX47" fmla="*/ 472812 w 1262318"/>
              <a:gd name="connsiteY47" fmla="*/ 2074592 h 2739732"/>
              <a:gd name="connsiteX48" fmla="*/ 499575 w 1262318"/>
              <a:gd name="connsiteY48" fmla="*/ 2087974 h 2739732"/>
              <a:gd name="connsiteX49" fmla="*/ 544180 w 1262318"/>
              <a:gd name="connsiteY49" fmla="*/ 2096895 h 2739732"/>
              <a:gd name="connsiteX50" fmla="*/ 548640 w 1262318"/>
              <a:gd name="connsiteY50" fmla="*/ 2123657 h 2739732"/>
              <a:gd name="connsiteX51" fmla="*/ 562022 w 1262318"/>
              <a:gd name="connsiteY51" fmla="*/ 2132578 h 2739732"/>
              <a:gd name="connsiteX52" fmla="*/ 566482 w 1262318"/>
              <a:gd name="connsiteY52" fmla="*/ 2163802 h 2739732"/>
              <a:gd name="connsiteX53" fmla="*/ 579864 w 1262318"/>
              <a:gd name="connsiteY53" fmla="*/ 2168262 h 2739732"/>
              <a:gd name="connsiteX54" fmla="*/ 597706 w 1262318"/>
              <a:gd name="connsiteY54" fmla="*/ 2172723 h 2739732"/>
              <a:gd name="connsiteX55" fmla="*/ 624469 w 1262318"/>
              <a:gd name="connsiteY55" fmla="*/ 2181644 h 2739732"/>
              <a:gd name="connsiteX56" fmla="*/ 637850 w 1262318"/>
              <a:gd name="connsiteY56" fmla="*/ 2186104 h 2739732"/>
              <a:gd name="connsiteX57" fmla="*/ 628929 w 1262318"/>
              <a:gd name="connsiteY57" fmla="*/ 2199486 h 2739732"/>
              <a:gd name="connsiteX58" fmla="*/ 633390 w 1262318"/>
              <a:gd name="connsiteY58" fmla="*/ 2306537 h 2739732"/>
              <a:gd name="connsiteX59" fmla="*/ 677995 w 1262318"/>
              <a:gd name="connsiteY59" fmla="*/ 2310998 h 2739732"/>
              <a:gd name="connsiteX60" fmla="*/ 731520 w 1262318"/>
              <a:gd name="connsiteY60" fmla="*/ 2319919 h 2739732"/>
              <a:gd name="connsiteX61" fmla="*/ 762744 w 1262318"/>
              <a:gd name="connsiteY61" fmla="*/ 2360063 h 2739732"/>
              <a:gd name="connsiteX62" fmla="*/ 785046 w 1262318"/>
              <a:gd name="connsiteY62" fmla="*/ 2382366 h 2739732"/>
              <a:gd name="connsiteX63" fmla="*/ 838572 w 1262318"/>
              <a:gd name="connsiteY63" fmla="*/ 2386826 h 2739732"/>
              <a:gd name="connsiteX64" fmla="*/ 843033 w 1262318"/>
              <a:gd name="connsiteY64" fmla="*/ 2422510 h 2739732"/>
              <a:gd name="connsiteX65" fmla="*/ 874256 w 1262318"/>
              <a:gd name="connsiteY65" fmla="*/ 2435892 h 2739732"/>
              <a:gd name="connsiteX66" fmla="*/ 878717 w 1262318"/>
              <a:gd name="connsiteY66" fmla="*/ 2458194 h 2739732"/>
              <a:gd name="connsiteX67" fmla="*/ 883177 w 1262318"/>
              <a:gd name="connsiteY67" fmla="*/ 2476036 h 2739732"/>
              <a:gd name="connsiteX68" fmla="*/ 909940 w 1262318"/>
              <a:gd name="connsiteY68" fmla="*/ 2480497 h 2739732"/>
              <a:gd name="connsiteX69" fmla="*/ 950084 w 1262318"/>
              <a:gd name="connsiteY69" fmla="*/ 2484957 h 2739732"/>
              <a:gd name="connsiteX70" fmla="*/ 959005 w 1262318"/>
              <a:gd name="connsiteY70" fmla="*/ 2511720 h 2739732"/>
              <a:gd name="connsiteX71" fmla="*/ 963466 w 1262318"/>
              <a:gd name="connsiteY71" fmla="*/ 2525101 h 2739732"/>
              <a:gd name="connsiteX72" fmla="*/ 981308 w 1262318"/>
              <a:gd name="connsiteY72" fmla="*/ 2538483 h 2739732"/>
              <a:gd name="connsiteX73" fmla="*/ 994689 w 1262318"/>
              <a:gd name="connsiteY73" fmla="*/ 2542943 h 2739732"/>
              <a:gd name="connsiteX74" fmla="*/ 1003610 w 1262318"/>
              <a:gd name="connsiteY74" fmla="*/ 2574167 h 2739732"/>
              <a:gd name="connsiteX75" fmla="*/ 1016992 w 1262318"/>
              <a:gd name="connsiteY75" fmla="*/ 2583088 h 2739732"/>
              <a:gd name="connsiteX76" fmla="*/ 1034834 w 1262318"/>
              <a:gd name="connsiteY76" fmla="*/ 2641074 h 2739732"/>
              <a:gd name="connsiteX77" fmla="*/ 1039294 w 1262318"/>
              <a:gd name="connsiteY77" fmla="*/ 2654456 h 2739732"/>
              <a:gd name="connsiteX78" fmla="*/ 1066057 w 1262318"/>
              <a:gd name="connsiteY78" fmla="*/ 2663377 h 2739732"/>
              <a:gd name="connsiteX79" fmla="*/ 1177569 w 1262318"/>
              <a:gd name="connsiteY79" fmla="*/ 2667837 h 2739732"/>
              <a:gd name="connsiteX80" fmla="*/ 1190951 w 1262318"/>
              <a:gd name="connsiteY80" fmla="*/ 2712442 h 2739732"/>
              <a:gd name="connsiteX81" fmla="*/ 1195411 w 1262318"/>
              <a:gd name="connsiteY81" fmla="*/ 2734744 h 2739732"/>
              <a:gd name="connsiteX82" fmla="*/ 1208793 w 1262318"/>
              <a:gd name="connsiteY82" fmla="*/ 2739205 h 2739732"/>
              <a:gd name="connsiteX83" fmla="*/ 1262318 w 1262318"/>
              <a:gd name="connsiteY83" fmla="*/ 2739205 h 2739732"/>
              <a:gd name="connsiteX0" fmla="*/ 0 w 1262318"/>
              <a:gd name="connsiteY0" fmla="*/ 4926 h 2739732"/>
              <a:gd name="connsiteX1" fmla="*/ 22303 w 1262318"/>
              <a:gd name="connsiteY1" fmla="*/ 465 h 2739732"/>
              <a:gd name="connsiteX2" fmla="*/ 49066 w 1262318"/>
              <a:gd name="connsiteY2" fmla="*/ 18307 h 2739732"/>
              <a:gd name="connsiteX3" fmla="*/ 53526 w 1262318"/>
              <a:gd name="connsiteY3" fmla="*/ 31689 h 2739732"/>
              <a:gd name="connsiteX4" fmla="*/ 57987 w 1262318"/>
              <a:gd name="connsiteY4" fmla="*/ 58452 h 2739732"/>
              <a:gd name="connsiteX5" fmla="*/ 71368 w 1262318"/>
              <a:gd name="connsiteY5" fmla="*/ 71833 h 2739732"/>
              <a:gd name="connsiteX6" fmla="*/ 80289 w 1262318"/>
              <a:gd name="connsiteY6" fmla="*/ 125359 h 2739732"/>
              <a:gd name="connsiteX7" fmla="*/ 89210 w 1262318"/>
              <a:gd name="connsiteY7" fmla="*/ 174424 h 2739732"/>
              <a:gd name="connsiteX8" fmla="*/ 93671 w 1262318"/>
              <a:gd name="connsiteY8" fmla="*/ 187806 h 2739732"/>
              <a:gd name="connsiteX9" fmla="*/ 165038 w 1262318"/>
              <a:gd name="connsiteY9" fmla="*/ 245792 h 2739732"/>
              <a:gd name="connsiteX10" fmla="*/ 115973 w 1262318"/>
              <a:gd name="connsiteY10" fmla="*/ 348383 h 2739732"/>
              <a:gd name="connsiteX11" fmla="*/ 120434 w 1262318"/>
              <a:gd name="connsiteY11" fmla="*/ 450975 h 2739732"/>
              <a:gd name="connsiteX12" fmla="*/ 124894 w 1262318"/>
              <a:gd name="connsiteY12" fmla="*/ 495579 h 2739732"/>
              <a:gd name="connsiteX13" fmla="*/ 120434 w 1262318"/>
              <a:gd name="connsiteY13" fmla="*/ 633855 h 2739732"/>
              <a:gd name="connsiteX14" fmla="*/ 124894 w 1262318"/>
              <a:gd name="connsiteY14" fmla="*/ 678459 h 2739732"/>
              <a:gd name="connsiteX15" fmla="*/ 147197 w 1262318"/>
              <a:gd name="connsiteY15" fmla="*/ 682920 h 2739732"/>
              <a:gd name="connsiteX16" fmla="*/ 187341 w 1262318"/>
              <a:gd name="connsiteY16" fmla="*/ 794432 h 2739732"/>
              <a:gd name="connsiteX17" fmla="*/ 191801 w 1262318"/>
              <a:gd name="connsiteY17" fmla="*/ 870260 h 2739732"/>
              <a:gd name="connsiteX18" fmla="*/ 205183 w 1262318"/>
              <a:gd name="connsiteY18" fmla="*/ 919326 h 2739732"/>
              <a:gd name="connsiteX19" fmla="*/ 227485 w 1262318"/>
              <a:gd name="connsiteY19" fmla="*/ 1021917 h 2739732"/>
              <a:gd name="connsiteX20" fmla="*/ 231946 w 1262318"/>
              <a:gd name="connsiteY20" fmla="*/ 1088824 h 2739732"/>
              <a:gd name="connsiteX21" fmla="*/ 236406 w 1262318"/>
              <a:gd name="connsiteY21" fmla="*/ 1102206 h 2739732"/>
              <a:gd name="connsiteX22" fmla="*/ 240867 w 1262318"/>
              <a:gd name="connsiteY22" fmla="*/ 1124508 h 2739732"/>
              <a:gd name="connsiteX23" fmla="*/ 254248 w 1262318"/>
              <a:gd name="connsiteY23" fmla="*/ 1182495 h 2739732"/>
              <a:gd name="connsiteX24" fmla="*/ 258709 w 1262318"/>
              <a:gd name="connsiteY24" fmla="*/ 1195876 h 2739732"/>
              <a:gd name="connsiteX25" fmla="*/ 263169 w 1262318"/>
              <a:gd name="connsiteY25" fmla="*/ 1249402 h 2739732"/>
              <a:gd name="connsiteX26" fmla="*/ 272090 w 1262318"/>
              <a:gd name="connsiteY26" fmla="*/ 1262783 h 2739732"/>
              <a:gd name="connsiteX27" fmla="*/ 276551 w 1262318"/>
              <a:gd name="connsiteY27" fmla="*/ 1276165 h 2739732"/>
              <a:gd name="connsiteX28" fmla="*/ 281011 w 1262318"/>
              <a:gd name="connsiteY28" fmla="*/ 1427821 h 2739732"/>
              <a:gd name="connsiteX29" fmla="*/ 289932 w 1262318"/>
              <a:gd name="connsiteY29" fmla="*/ 1441203 h 2739732"/>
              <a:gd name="connsiteX30" fmla="*/ 294393 w 1262318"/>
              <a:gd name="connsiteY30" fmla="*/ 1463505 h 2739732"/>
              <a:gd name="connsiteX31" fmla="*/ 298853 w 1262318"/>
              <a:gd name="connsiteY31" fmla="*/ 1517031 h 2739732"/>
              <a:gd name="connsiteX32" fmla="*/ 312235 w 1262318"/>
              <a:gd name="connsiteY32" fmla="*/ 1525952 h 2739732"/>
              <a:gd name="connsiteX33" fmla="*/ 343458 w 1262318"/>
              <a:gd name="connsiteY33" fmla="*/ 1534873 h 2739732"/>
              <a:gd name="connsiteX34" fmla="*/ 347918 w 1262318"/>
              <a:gd name="connsiteY34" fmla="*/ 1619622 h 2739732"/>
              <a:gd name="connsiteX35" fmla="*/ 352379 w 1262318"/>
              <a:gd name="connsiteY35" fmla="*/ 1735595 h 2739732"/>
              <a:gd name="connsiteX36" fmla="*/ 365760 w 1262318"/>
              <a:gd name="connsiteY36" fmla="*/ 1789121 h 2739732"/>
              <a:gd name="connsiteX37" fmla="*/ 370221 w 1262318"/>
              <a:gd name="connsiteY37" fmla="*/ 1806963 h 2739732"/>
              <a:gd name="connsiteX38" fmla="*/ 379142 w 1262318"/>
              <a:gd name="connsiteY38" fmla="*/ 1847107 h 2739732"/>
              <a:gd name="connsiteX39" fmla="*/ 405905 w 1262318"/>
              <a:gd name="connsiteY39" fmla="*/ 1860489 h 2739732"/>
              <a:gd name="connsiteX40" fmla="*/ 405905 w 1262318"/>
              <a:gd name="connsiteY40" fmla="*/ 1927396 h 2739732"/>
              <a:gd name="connsiteX41" fmla="*/ 432668 w 1262318"/>
              <a:gd name="connsiteY41" fmla="*/ 1931857 h 2739732"/>
              <a:gd name="connsiteX42" fmla="*/ 437128 w 1262318"/>
              <a:gd name="connsiteY42" fmla="*/ 1954159 h 2739732"/>
              <a:gd name="connsiteX43" fmla="*/ 441589 w 1262318"/>
              <a:gd name="connsiteY43" fmla="*/ 1989843 h 2739732"/>
              <a:gd name="connsiteX44" fmla="*/ 454970 w 1262318"/>
              <a:gd name="connsiteY44" fmla="*/ 1994303 h 2739732"/>
              <a:gd name="connsiteX45" fmla="*/ 459431 w 1262318"/>
              <a:gd name="connsiteY45" fmla="*/ 2029987 h 2739732"/>
              <a:gd name="connsiteX46" fmla="*/ 463891 w 1262318"/>
              <a:gd name="connsiteY46" fmla="*/ 2043369 h 2739732"/>
              <a:gd name="connsiteX47" fmla="*/ 468352 w 1262318"/>
              <a:gd name="connsiteY47" fmla="*/ 2061211 h 2739732"/>
              <a:gd name="connsiteX48" fmla="*/ 472812 w 1262318"/>
              <a:gd name="connsiteY48" fmla="*/ 2074592 h 2739732"/>
              <a:gd name="connsiteX49" fmla="*/ 499575 w 1262318"/>
              <a:gd name="connsiteY49" fmla="*/ 2087974 h 2739732"/>
              <a:gd name="connsiteX50" fmla="*/ 544180 w 1262318"/>
              <a:gd name="connsiteY50" fmla="*/ 2096895 h 2739732"/>
              <a:gd name="connsiteX51" fmla="*/ 548640 w 1262318"/>
              <a:gd name="connsiteY51" fmla="*/ 2123657 h 2739732"/>
              <a:gd name="connsiteX52" fmla="*/ 562022 w 1262318"/>
              <a:gd name="connsiteY52" fmla="*/ 2132578 h 2739732"/>
              <a:gd name="connsiteX53" fmla="*/ 566482 w 1262318"/>
              <a:gd name="connsiteY53" fmla="*/ 2163802 h 2739732"/>
              <a:gd name="connsiteX54" fmla="*/ 579864 w 1262318"/>
              <a:gd name="connsiteY54" fmla="*/ 2168262 h 2739732"/>
              <a:gd name="connsiteX55" fmla="*/ 597706 w 1262318"/>
              <a:gd name="connsiteY55" fmla="*/ 2172723 h 2739732"/>
              <a:gd name="connsiteX56" fmla="*/ 624469 w 1262318"/>
              <a:gd name="connsiteY56" fmla="*/ 2181644 h 2739732"/>
              <a:gd name="connsiteX57" fmla="*/ 637850 w 1262318"/>
              <a:gd name="connsiteY57" fmla="*/ 2186104 h 2739732"/>
              <a:gd name="connsiteX58" fmla="*/ 628929 w 1262318"/>
              <a:gd name="connsiteY58" fmla="*/ 2199486 h 2739732"/>
              <a:gd name="connsiteX59" fmla="*/ 633390 w 1262318"/>
              <a:gd name="connsiteY59" fmla="*/ 2306537 h 2739732"/>
              <a:gd name="connsiteX60" fmla="*/ 677995 w 1262318"/>
              <a:gd name="connsiteY60" fmla="*/ 2310998 h 2739732"/>
              <a:gd name="connsiteX61" fmla="*/ 731520 w 1262318"/>
              <a:gd name="connsiteY61" fmla="*/ 2319919 h 2739732"/>
              <a:gd name="connsiteX62" fmla="*/ 762744 w 1262318"/>
              <a:gd name="connsiteY62" fmla="*/ 2360063 h 2739732"/>
              <a:gd name="connsiteX63" fmla="*/ 785046 w 1262318"/>
              <a:gd name="connsiteY63" fmla="*/ 2382366 h 2739732"/>
              <a:gd name="connsiteX64" fmla="*/ 838572 w 1262318"/>
              <a:gd name="connsiteY64" fmla="*/ 2386826 h 2739732"/>
              <a:gd name="connsiteX65" fmla="*/ 843033 w 1262318"/>
              <a:gd name="connsiteY65" fmla="*/ 2422510 h 2739732"/>
              <a:gd name="connsiteX66" fmla="*/ 874256 w 1262318"/>
              <a:gd name="connsiteY66" fmla="*/ 2435892 h 2739732"/>
              <a:gd name="connsiteX67" fmla="*/ 878717 w 1262318"/>
              <a:gd name="connsiteY67" fmla="*/ 2458194 h 2739732"/>
              <a:gd name="connsiteX68" fmla="*/ 883177 w 1262318"/>
              <a:gd name="connsiteY68" fmla="*/ 2476036 h 2739732"/>
              <a:gd name="connsiteX69" fmla="*/ 909940 w 1262318"/>
              <a:gd name="connsiteY69" fmla="*/ 2480497 h 2739732"/>
              <a:gd name="connsiteX70" fmla="*/ 950084 w 1262318"/>
              <a:gd name="connsiteY70" fmla="*/ 2484957 h 2739732"/>
              <a:gd name="connsiteX71" fmla="*/ 959005 w 1262318"/>
              <a:gd name="connsiteY71" fmla="*/ 2511720 h 2739732"/>
              <a:gd name="connsiteX72" fmla="*/ 963466 w 1262318"/>
              <a:gd name="connsiteY72" fmla="*/ 2525101 h 2739732"/>
              <a:gd name="connsiteX73" fmla="*/ 981308 w 1262318"/>
              <a:gd name="connsiteY73" fmla="*/ 2538483 h 2739732"/>
              <a:gd name="connsiteX74" fmla="*/ 994689 w 1262318"/>
              <a:gd name="connsiteY74" fmla="*/ 2542943 h 2739732"/>
              <a:gd name="connsiteX75" fmla="*/ 1003610 w 1262318"/>
              <a:gd name="connsiteY75" fmla="*/ 2574167 h 2739732"/>
              <a:gd name="connsiteX76" fmla="*/ 1016992 w 1262318"/>
              <a:gd name="connsiteY76" fmla="*/ 2583088 h 2739732"/>
              <a:gd name="connsiteX77" fmla="*/ 1034834 w 1262318"/>
              <a:gd name="connsiteY77" fmla="*/ 2641074 h 2739732"/>
              <a:gd name="connsiteX78" fmla="*/ 1039294 w 1262318"/>
              <a:gd name="connsiteY78" fmla="*/ 2654456 h 2739732"/>
              <a:gd name="connsiteX79" fmla="*/ 1066057 w 1262318"/>
              <a:gd name="connsiteY79" fmla="*/ 2663377 h 2739732"/>
              <a:gd name="connsiteX80" fmla="*/ 1177569 w 1262318"/>
              <a:gd name="connsiteY80" fmla="*/ 2667837 h 2739732"/>
              <a:gd name="connsiteX81" fmla="*/ 1190951 w 1262318"/>
              <a:gd name="connsiteY81" fmla="*/ 2712442 h 2739732"/>
              <a:gd name="connsiteX82" fmla="*/ 1195411 w 1262318"/>
              <a:gd name="connsiteY82" fmla="*/ 2734744 h 2739732"/>
              <a:gd name="connsiteX83" fmla="*/ 1208793 w 1262318"/>
              <a:gd name="connsiteY83" fmla="*/ 2739205 h 2739732"/>
              <a:gd name="connsiteX84" fmla="*/ 1262318 w 1262318"/>
              <a:gd name="connsiteY84" fmla="*/ 2739205 h 2739732"/>
              <a:gd name="connsiteX0" fmla="*/ 0 w 1262318"/>
              <a:gd name="connsiteY0" fmla="*/ 4926 h 2739732"/>
              <a:gd name="connsiteX1" fmla="*/ 22303 w 1262318"/>
              <a:gd name="connsiteY1" fmla="*/ 465 h 2739732"/>
              <a:gd name="connsiteX2" fmla="*/ 49066 w 1262318"/>
              <a:gd name="connsiteY2" fmla="*/ 18307 h 2739732"/>
              <a:gd name="connsiteX3" fmla="*/ 53526 w 1262318"/>
              <a:gd name="connsiteY3" fmla="*/ 31689 h 2739732"/>
              <a:gd name="connsiteX4" fmla="*/ 57987 w 1262318"/>
              <a:gd name="connsiteY4" fmla="*/ 58452 h 2739732"/>
              <a:gd name="connsiteX5" fmla="*/ 71368 w 1262318"/>
              <a:gd name="connsiteY5" fmla="*/ 71833 h 2739732"/>
              <a:gd name="connsiteX6" fmla="*/ 80289 w 1262318"/>
              <a:gd name="connsiteY6" fmla="*/ 125359 h 2739732"/>
              <a:gd name="connsiteX7" fmla="*/ 89210 w 1262318"/>
              <a:gd name="connsiteY7" fmla="*/ 174424 h 2739732"/>
              <a:gd name="connsiteX8" fmla="*/ 93671 w 1262318"/>
              <a:gd name="connsiteY8" fmla="*/ 187806 h 2739732"/>
              <a:gd name="connsiteX9" fmla="*/ 98131 w 1262318"/>
              <a:gd name="connsiteY9" fmla="*/ 343923 h 2739732"/>
              <a:gd name="connsiteX10" fmla="*/ 115973 w 1262318"/>
              <a:gd name="connsiteY10" fmla="*/ 348383 h 2739732"/>
              <a:gd name="connsiteX11" fmla="*/ 120434 w 1262318"/>
              <a:gd name="connsiteY11" fmla="*/ 450975 h 2739732"/>
              <a:gd name="connsiteX12" fmla="*/ 124894 w 1262318"/>
              <a:gd name="connsiteY12" fmla="*/ 495579 h 2739732"/>
              <a:gd name="connsiteX13" fmla="*/ 120434 w 1262318"/>
              <a:gd name="connsiteY13" fmla="*/ 633855 h 2739732"/>
              <a:gd name="connsiteX14" fmla="*/ 124894 w 1262318"/>
              <a:gd name="connsiteY14" fmla="*/ 678459 h 2739732"/>
              <a:gd name="connsiteX15" fmla="*/ 147197 w 1262318"/>
              <a:gd name="connsiteY15" fmla="*/ 682920 h 2739732"/>
              <a:gd name="connsiteX16" fmla="*/ 187341 w 1262318"/>
              <a:gd name="connsiteY16" fmla="*/ 794432 h 2739732"/>
              <a:gd name="connsiteX17" fmla="*/ 191801 w 1262318"/>
              <a:gd name="connsiteY17" fmla="*/ 870260 h 2739732"/>
              <a:gd name="connsiteX18" fmla="*/ 205183 w 1262318"/>
              <a:gd name="connsiteY18" fmla="*/ 919326 h 2739732"/>
              <a:gd name="connsiteX19" fmla="*/ 227485 w 1262318"/>
              <a:gd name="connsiteY19" fmla="*/ 1021917 h 2739732"/>
              <a:gd name="connsiteX20" fmla="*/ 231946 w 1262318"/>
              <a:gd name="connsiteY20" fmla="*/ 1088824 h 2739732"/>
              <a:gd name="connsiteX21" fmla="*/ 236406 w 1262318"/>
              <a:gd name="connsiteY21" fmla="*/ 1102206 h 2739732"/>
              <a:gd name="connsiteX22" fmla="*/ 240867 w 1262318"/>
              <a:gd name="connsiteY22" fmla="*/ 1124508 h 2739732"/>
              <a:gd name="connsiteX23" fmla="*/ 254248 w 1262318"/>
              <a:gd name="connsiteY23" fmla="*/ 1182495 h 2739732"/>
              <a:gd name="connsiteX24" fmla="*/ 258709 w 1262318"/>
              <a:gd name="connsiteY24" fmla="*/ 1195876 h 2739732"/>
              <a:gd name="connsiteX25" fmla="*/ 263169 w 1262318"/>
              <a:gd name="connsiteY25" fmla="*/ 1249402 h 2739732"/>
              <a:gd name="connsiteX26" fmla="*/ 272090 w 1262318"/>
              <a:gd name="connsiteY26" fmla="*/ 1262783 h 2739732"/>
              <a:gd name="connsiteX27" fmla="*/ 276551 w 1262318"/>
              <a:gd name="connsiteY27" fmla="*/ 1276165 h 2739732"/>
              <a:gd name="connsiteX28" fmla="*/ 281011 w 1262318"/>
              <a:gd name="connsiteY28" fmla="*/ 1427821 h 2739732"/>
              <a:gd name="connsiteX29" fmla="*/ 289932 w 1262318"/>
              <a:gd name="connsiteY29" fmla="*/ 1441203 h 2739732"/>
              <a:gd name="connsiteX30" fmla="*/ 294393 w 1262318"/>
              <a:gd name="connsiteY30" fmla="*/ 1463505 h 2739732"/>
              <a:gd name="connsiteX31" fmla="*/ 298853 w 1262318"/>
              <a:gd name="connsiteY31" fmla="*/ 1517031 h 2739732"/>
              <a:gd name="connsiteX32" fmla="*/ 312235 w 1262318"/>
              <a:gd name="connsiteY32" fmla="*/ 1525952 h 2739732"/>
              <a:gd name="connsiteX33" fmla="*/ 343458 w 1262318"/>
              <a:gd name="connsiteY33" fmla="*/ 1534873 h 2739732"/>
              <a:gd name="connsiteX34" fmla="*/ 347918 w 1262318"/>
              <a:gd name="connsiteY34" fmla="*/ 1619622 h 2739732"/>
              <a:gd name="connsiteX35" fmla="*/ 352379 w 1262318"/>
              <a:gd name="connsiteY35" fmla="*/ 1735595 h 2739732"/>
              <a:gd name="connsiteX36" fmla="*/ 365760 w 1262318"/>
              <a:gd name="connsiteY36" fmla="*/ 1789121 h 2739732"/>
              <a:gd name="connsiteX37" fmla="*/ 370221 w 1262318"/>
              <a:gd name="connsiteY37" fmla="*/ 1806963 h 2739732"/>
              <a:gd name="connsiteX38" fmla="*/ 379142 w 1262318"/>
              <a:gd name="connsiteY38" fmla="*/ 1847107 h 2739732"/>
              <a:gd name="connsiteX39" fmla="*/ 405905 w 1262318"/>
              <a:gd name="connsiteY39" fmla="*/ 1860489 h 2739732"/>
              <a:gd name="connsiteX40" fmla="*/ 405905 w 1262318"/>
              <a:gd name="connsiteY40" fmla="*/ 1927396 h 2739732"/>
              <a:gd name="connsiteX41" fmla="*/ 432668 w 1262318"/>
              <a:gd name="connsiteY41" fmla="*/ 1931857 h 2739732"/>
              <a:gd name="connsiteX42" fmla="*/ 437128 w 1262318"/>
              <a:gd name="connsiteY42" fmla="*/ 1954159 h 2739732"/>
              <a:gd name="connsiteX43" fmla="*/ 441589 w 1262318"/>
              <a:gd name="connsiteY43" fmla="*/ 1989843 h 2739732"/>
              <a:gd name="connsiteX44" fmla="*/ 454970 w 1262318"/>
              <a:gd name="connsiteY44" fmla="*/ 1994303 h 2739732"/>
              <a:gd name="connsiteX45" fmla="*/ 459431 w 1262318"/>
              <a:gd name="connsiteY45" fmla="*/ 2029987 h 2739732"/>
              <a:gd name="connsiteX46" fmla="*/ 463891 w 1262318"/>
              <a:gd name="connsiteY46" fmla="*/ 2043369 h 2739732"/>
              <a:gd name="connsiteX47" fmla="*/ 468352 w 1262318"/>
              <a:gd name="connsiteY47" fmla="*/ 2061211 h 2739732"/>
              <a:gd name="connsiteX48" fmla="*/ 472812 w 1262318"/>
              <a:gd name="connsiteY48" fmla="*/ 2074592 h 2739732"/>
              <a:gd name="connsiteX49" fmla="*/ 499575 w 1262318"/>
              <a:gd name="connsiteY49" fmla="*/ 2087974 h 2739732"/>
              <a:gd name="connsiteX50" fmla="*/ 544180 w 1262318"/>
              <a:gd name="connsiteY50" fmla="*/ 2096895 h 2739732"/>
              <a:gd name="connsiteX51" fmla="*/ 548640 w 1262318"/>
              <a:gd name="connsiteY51" fmla="*/ 2123657 h 2739732"/>
              <a:gd name="connsiteX52" fmla="*/ 562022 w 1262318"/>
              <a:gd name="connsiteY52" fmla="*/ 2132578 h 2739732"/>
              <a:gd name="connsiteX53" fmla="*/ 566482 w 1262318"/>
              <a:gd name="connsiteY53" fmla="*/ 2163802 h 2739732"/>
              <a:gd name="connsiteX54" fmla="*/ 579864 w 1262318"/>
              <a:gd name="connsiteY54" fmla="*/ 2168262 h 2739732"/>
              <a:gd name="connsiteX55" fmla="*/ 597706 w 1262318"/>
              <a:gd name="connsiteY55" fmla="*/ 2172723 h 2739732"/>
              <a:gd name="connsiteX56" fmla="*/ 624469 w 1262318"/>
              <a:gd name="connsiteY56" fmla="*/ 2181644 h 2739732"/>
              <a:gd name="connsiteX57" fmla="*/ 637850 w 1262318"/>
              <a:gd name="connsiteY57" fmla="*/ 2186104 h 2739732"/>
              <a:gd name="connsiteX58" fmla="*/ 628929 w 1262318"/>
              <a:gd name="connsiteY58" fmla="*/ 2199486 h 2739732"/>
              <a:gd name="connsiteX59" fmla="*/ 633390 w 1262318"/>
              <a:gd name="connsiteY59" fmla="*/ 2306537 h 2739732"/>
              <a:gd name="connsiteX60" fmla="*/ 677995 w 1262318"/>
              <a:gd name="connsiteY60" fmla="*/ 2310998 h 2739732"/>
              <a:gd name="connsiteX61" fmla="*/ 731520 w 1262318"/>
              <a:gd name="connsiteY61" fmla="*/ 2319919 h 2739732"/>
              <a:gd name="connsiteX62" fmla="*/ 762744 w 1262318"/>
              <a:gd name="connsiteY62" fmla="*/ 2360063 h 2739732"/>
              <a:gd name="connsiteX63" fmla="*/ 785046 w 1262318"/>
              <a:gd name="connsiteY63" fmla="*/ 2382366 h 2739732"/>
              <a:gd name="connsiteX64" fmla="*/ 838572 w 1262318"/>
              <a:gd name="connsiteY64" fmla="*/ 2386826 h 2739732"/>
              <a:gd name="connsiteX65" fmla="*/ 843033 w 1262318"/>
              <a:gd name="connsiteY65" fmla="*/ 2422510 h 2739732"/>
              <a:gd name="connsiteX66" fmla="*/ 874256 w 1262318"/>
              <a:gd name="connsiteY66" fmla="*/ 2435892 h 2739732"/>
              <a:gd name="connsiteX67" fmla="*/ 878717 w 1262318"/>
              <a:gd name="connsiteY67" fmla="*/ 2458194 h 2739732"/>
              <a:gd name="connsiteX68" fmla="*/ 883177 w 1262318"/>
              <a:gd name="connsiteY68" fmla="*/ 2476036 h 2739732"/>
              <a:gd name="connsiteX69" fmla="*/ 909940 w 1262318"/>
              <a:gd name="connsiteY69" fmla="*/ 2480497 h 2739732"/>
              <a:gd name="connsiteX70" fmla="*/ 950084 w 1262318"/>
              <a:gd name="connsiteY70" fmla="*/ 2484957 h 2739732"/>
              <a:gd name="connsiteX71" fmla="*/ 959005 w 1262318"/>
              <a:gd name="connsiteY71" fmla="*/ 2511720 h 2739732"/>
              <a:gd name="connsiteX72" fmla="*/ 963466 w 1262318"/>
              <a:gd name="connsiteY72" fmla="*/ 2525101 h 2739732"/>
              <a:gd name="connsiteX73" fmla="*/ 981308 w 1262318"/>
              <a:gd name="connsiteY73" fmla="*/ 2538483 h 2739732"/>
              <a:gd name="connsiteX74" fmla="*/ 994689 w 1262318"/>
              <a:gd name="connsiteY74" fmla="*/ 2542943 h 2739732"/>
              <a:gd name="connsiteX75" fmla="*/ 1003610 w 1262318"/>
              <a:gd name="connsiteY75" fmla="*/ 2574167 h 2739732"/>
              <a:gd name="connsiteX76" fmla="*/ 1016992 w 1262318"/>
              <a:gd name="connsiteY76" fmla="*/ 2583088 h 2739732"/>
              <a:gd name="connsiteX77" fmla="*/ 1034834 w 1262318"/>
              <a:gd name="connsiteY77" fmla="*/ 2641074 h 2739732"/>
              <a:gd name="connsiteX78" fmla="*/ 1039294 w 1262318"/>
              <a:gd name="connsiteY78" fmla="*/ 2654456 h 2739732"/>
              <a:gd name="connsiteX79" fmla="*/ 1066057 w 1262318"/>
              <a:gd name="connsiteY79" fmla="*/ 2663377 h 2739732"/>
              <a:gd name="connsiteX80" fmla="*/ 1177569 w 1262318"/>
              <a:gd name="connsiteY80" fmla="*/ 2667837 h 2739732"/>
              <a:gd name="connsiteX81" fmla="*/ 1190951 w 1262318"/>
              <a:gd name="connsiteY81" fmla="*/ 2712442 h 2739732"/>
              <a:gd name="connsiteX82" fmla="*/ 1195411 w 1262318"/>
              <a:gd name="connsiteY82" fmla="*/ 2734744 h 2739732"/>
              <a:gd name="connsiteX83" fmla="*/ 1208793 w 1262318"/>
              <a:gd name="connsiteY83" fmla="*/ 2739205 h 2739732"/>
              <a:gd name="connsiteX84" fmla="*/ 1262318 w 1262318"/>
              <a:gd name="connsiteY84" fmla="*/ 2739205 h 2739732"/>
              <a:gd name="connsiteX0" fmla="*/ 0 w 1262318"/>
              <a:gd name="connsiteY0" fmla="*/ 0 h 2734806"/>
              <a:gd name="connsiteX1" fmla="*/ 49066 w 1262318"/>
              <a:gd name="connsiteY1" fmla="*/ 13381 h 2734806"/>
              <a:gd name="connsiteX2" fmla="*/ 53526 w 1262318"/>
              <a:gd name="connsiteY2" fmla="*/ 26763 h 2734806"/>
              <a:gd name="connsiteX3" fmla="*/ 57987 w 1262318"/>
              <a:gd name="connsiteY3" fmla="*/ 53526 h 2734806"/>
              <a:gd name="connsiteX4" fmla="*/ 71368 w 1262318"/>
              <a:gd name="connsiteY4" fmla="*/ 66907 h 2734806"/>
              <a:gd name="connsiteX5" fmla="*/ 80289 w 1262318"/>
              <a:gd name="connsiteY5" fmla="*/ 120433 h 2734806"/>
              <a:gd name="connsiteX6" fmla="*/ 89210 w 1262318"/>
              <a:gd name="connsiteY6" fmla="*/ 169498 h 2734806"/>
              <a:gd name="connsiteX7" fmla="*/ 93671 w 1262318"/>
              <a:gd name="connsiteY7" fmla="*/ 182880 h 2734806"/>
              <a:gd name="connsiteX8" fmla="*/ 98131 w 1262318"/>
              <a:gd name="connsiteY8" fmla="*/ 338997 h 2734806"/>
              <a:gd name="connsiteX9" fmla="*/ 115973 w 1262318"/>
              <a:gd name="connsiteY9" fmla="*/ 343457 h 2734806"/>
              <a:gd name="connsiteX10" fmla="*/ 120434 w 1262318"/>
              <a:gd name="connsiteY10" fmla="*/ 446049 h 2734806"/>
              <a:gd name="connsiteX11" fmla="*/ 124894 w 1262318"/>
              <a:gd name="connsiteY11" fmla="*/ 490653 h 2734806"/>
              <a:gd name="connsiteX12" fmla="*/ 120434 w 1262318"/>
              <a:gd name="connsiteY12" fmla="*/ 628929 h 2734806"/>
              <a:gd name="connsiteX13" fmla="*/ 124894 w 1262318"/>
              <a:gd name="connsiteY13" fmla="*/ 673533 h 2734806"/>
              <a:gd name="connsiteX14" fmla="*/ 147197 w 1262318"/>
              <a:gd name="connsiteY14" fmla="*/ 677994 h 2734806"/>
              <a:gd name="connsiteX15" fmla="*/ 187341 w 1262318"/>
              <a:gd name="connsiteY15" fmla="*/ 789506 h 2734806"/>
              <a:gd name="connsiteX16" fmla="*/ 191801 w 1262318"/>
              <a:gd name="connsiteY16" fmla="*/ 865334 h 2734806"/>
              <a:gd name="connsiteX17" fmla="*/ 205183 w 1262318"/>
              <a:gd name="connsiteY17" fmla="*/ 914400 h 2734806"/>
              <a:gd name="connsiteX18" fmla="*/ 227485 w 1262318"/>
              <a:gd name="connsiteY18" fmla="*/ 1016991 h 2734806"/>
              <a:gd name="connsiteX19" fmla="*/ 231946 w 1262318"/>
              <a:gd name="connsiteY19" fmla="*/ 1083898 h 2734806"/>
              <a:gd name="connsiteX20" fmla="*/ 236406 w 1262318"/>
              <a:gd name="connsiteY20" fmla="*/ 1097280 h 2734806"/>
              <a:gd name="connsiteX21" fmla="*/ 240867 w 1262318"/>
              <a:gd name="connsiteY21" fmla="*/ 1119582 h 2734806"/>
              <a:gd name="connsiteX22" fmla="*/ 254248 w 1262318"/>
              <a:gd name="connsiteY22" fmla="*/ 1177569 h 2734806"/>
              <a:gd name="connsiteX23" fmla="*/ 258709 w 1262318"/>
              <a:gd name="connsiteY23" fmla="*/ 1190950 h 2734806"/>
              <a:gd name="connsiteX24" fmla="*/ 263169 w 1262318"/>
              <a:gd name="connsiteY24" fmla="*/ 1244476 h 2734806"/>
              <a:gd name="connsiteX25" fmla="*/ 272090 w 1262318"/>
              <a:gd name="connsiteY25" fmla="*/ 1257857 h 2734806"/>
              <a:gd name="connsiteX26" fmla="*/ 276551 w 1262318"/>
              <a:gd name="connsiteY26" fmla="*/ 1271239 h 2734806"/>
              <a:gd name="connsiteX27" fmla="*/ 281011 w 1262318"/>
              <a:gd name="connsiteY27" fmla="*/ 1422895 h 2734806"/>
              <a:gd name="connsiteX28" fmla="*/ 289932 w 1262318"/>
              <a:gd name="connsiteY28" fmla="*/ 1436277 h 2734806"/>
              <a:gd name="connsiteX29" fmla="*/ 294393 w 1262318"/>
              <a:gd name="connsiteY29" fmla="*/ 1458579 h 2734806"/>
              <a:gd name="connsiteX30" fmla="*/ 298853 w 1262318"/>
              <a:gd name="connsiteY30" fmla="*/ 1512105 h 2734806"/>
              <a:gd name="connsiteX31" fmla="*/ 312235 w 1262318"/>
              <a:gd name="connsiteY31" fmla="*/ 1521026 h 2734806"/>
              <a:gd name="connsiteX32" fmla="*/ 343458 w 1262318"/>
              <a:gd name="connsiteY32" fmla="*/ 1529947 h 2734806"/>
              <a:gd name="connsiteX33" fmla="*/ 347918 w 1262318"/>
              <a:gd name="connsiteY33" fmla="*/ 1614696 h 2734806"/>
              <a:gd name="connsiteX34" fmla="*/ 352379 w 1262318"/>
              <a:gd name="connsiteY34" fmla="*/ 1730669 h 2734806"/>
              <a:gd name="connsiteX35" fmla="*/ 365760 w 1262318"/>
              <a:gd name="connsiteY35" fmla="*/ 1784195 h 2734806"/>
              <a:gd name="connsiteX36" fmla="*/ 370221 w 1262318"/>
              <a:gd name="connsiteY36" fmla="*/ 1802037 h 2734806"/>
              <a:gd name="connsiteX37" fmla="*/ 379142 w 1262318"/>
              <a:gd name="connsiteY37" fmla="*/ 1842181 h 2734806"/>
              <a:gd name="connsiteX38" fmla="*/ 405905 w 1262318"/>
              <a:gd name="connsiteY38" fmla="*/ 1855563 h 2734806"/>
              <a:gd name="connsiteX39" fmla="*/ 405905 w 1262318"/>
              <a:gd name="connsiteY39" fmla="*/ 1922470 h 2734806"/>
              <a:gd name="connsiteX40" fmla="*/ 432668 w 1262318"/>
              <a:gd name="connsiteY40" fmla="*/ 1926931 h 2734806"/>
              <a:gd name="connsiteX41" fmla="*/ 437128 w 1262318"/>
              <a:gd name="connsiteY41" fmla="*/ 1949233 h 2734806"/>
              <a:gd name="connsiteX42" fmla="*/ 441589 w 1262318"/>
              <a:gd name="connsiteY42" fmla="*/ 1984917 h 2734806"/>
              <a:gd name="connsiteX43" fmla="*/ 454970 w 1262318"/>
              <a:gd name="connsiteY43" fmla="*/ 1989377 h 2734806"/>
              <a:gd name="connsiteX44" fmla="*/ 459431 w 1262318"/>
              <a:gd name="connsiteY44" fmla="*/ 2025061 h 2734806"/>
              <a:gd name="connsiteX45" fmla="*/ 463891 w 1262318"/>
              <a:gd name="connsiteY45" fmla="*/ 2038443 h 2734806"/>
              <a:gd name="connsiteX46" fmla="*/ 468352 w 1262318"/>
              <a:gd name="connsiteY46" fmla="*/ 2056285 h 2734806"/>
              <a:gd name="connsiteX47" fmla="*/ 472812 w 1262318"/>
              <a:gd name="connsiteY47" fmla="*/ 2069666 h 2734806"/>
              <a:gd name="connsiteX48" fmla="*/ 499575 w 1262318"/>
              <a:gd name="connsiteY48" fmla="*/ 2083048 h 2734806"/>
              <a:gd name="connsiteX49" fmla="*/ 544180 w 1262318"/>
              <a:gd name="connsiteY49" fmla="*/ 2091969 h 2734806"/>
              <a:gd name="connsiteX50" fmla="*/ 548640 w 1262318"/>
              <a:gd name="connsiteY50" fmla="*/ 2118731 h 2734806"/>
              <a:gd name="connsiteX51" fmla="*/ 562022 w 1262318"/>
              <a:gd name="connsiteY51" fmla="*/ 2127652 h 2734806"/>
              <a:gd name="connsiteX52" fmla="*/ 566482 w 1262318"/>
              <a:gd name="connsiteY52" fmla="*/ 2158876 h 2734806"/>
              <a:gd name="connsiteX53" fmla="*/ 579864 w 1262318"/>
              <a:gd name="connsiteY53" fmla="*/ 2163336 h 2734806"/>
              <a:gd name="connsiteX54" fmla="*/ 597706 w 1262318"/>
              <a:gd name="connsiteY54" fmla="*/ 2167797 h 2734806"/>
              <a:gd name="connsiteX55" fmla="*/ 624469 w 1262318"/>
              <a:gd name="connsiteY55" fmla="*/ 2176718 h 2734806"/>
              <a:gd name="connsiteX56" fmla="*/ 637850 w 1262318"/>
              <a:gd name="connsiteY56" fmla="*/ 2181178 h 2734806"/>
              <a:gd name="connsiteX57" fmla="*/ 628929 w 1262318"/>
              <a:gd name="connsiteY57" fmla="*/ 2194560 h 2734806"/>
              <a:gd name="connsiteX58" fmla="*/ 633390 w 1262318"/>
              <a:gd name="connsiteY58" fmla="*/ 2301611 h 2734806"/>
              <a:gd name="connsiteX59" fmla="*/ 677995 w 1262318"/>
              <a:gd name="connsiteY59" fmla="*/ 2306072 h 2734806"/>
              <a:gd name="connsiteX60" fmla="*/ 731520 w 1262318"/>
              <a:gd name="connsiteY60" fmla="*/ 2314993 h 2734806"/>
              <a:gd name="connsiteX61" fmla="*/ 762744 w 1262318"/>
              <a:gd name="connsiteY61" fmla="*/ 2355137 h 2734806"/>
              <a:gd name="connsiteX62" fmla="*/ 785046 w 1262318"/>
              <a:gd name="connsiteY62" fmla="*/ 2377440 h 2734806"/>
              <a:gd name="connsiteX63" fmla="*/ 838572 w 1262318"/>
              <a:gd name="connsiteY63" fmla="*/ 2381900 h 2734806"/>
              <a:gd name="connsiteX64" fmla="*/ 843033 w 1262318"/>
              <a:gd name="connsiteY64" fmla="*/ 2417584 h 2734806"/>
              <a:gd name="connsiteX65" fmla="*/ 874256 w 1262318"/>
              <a:gd name="connsiteY65" fmla="*/ 2430966 h 2734806"/>
              <a:gd name="connsiteX66" fmla="*/ 878717 w 1262318"/>
              <a:gd name="connsiteY66" fmla="*/ 2453268 h 2734806"/>
              <a:gd name="connsiteX67" fmla="*/ 883177 w 1262318"/>
              <a:gd name="connsiteY67" fmla="*/ 2471110 h 2734806"/>
              <a:gd name="connsiteX68" fmla="*/ 909940 w 1262318"/>
              <a:gd name="connsiteY68" fmla="*/ 2475571 h 2734806"/>
              <a:gd name="connsiteX69" fmla="*/ 950084 w 1262318"/>
              <a:gd name="connsiteY69" fmla="*/ 2480031 h 2734806"/>
              <a:gd name="connsiteX70" fmla="*/ 959005 w 1262318"/>
              <a:gd name="connsiteY70" fmla="*/ 2506794 h 2734806"/>
              <a:gd name="connsiteX71" fmla="*/ 963466 w 1262318"/>
              <a:gd name="connsiteY71" fmla="*/ 2520175 h 2734806"/>
              <a:gd name="connsiteX72" fmla="*/ 981308 w 1262318"/>
              <a:gd name="connsiteY72" fmla="*/ 2533557 h 2734806"/>
              <a:gd name="connsiteX73" fmla="*/ 994689 w 1262318"/>
              <a:gd name="connsiteY73" fmla="*/ 2538017 h 2734806"/>
              <a:gd name="connsiteX74" fmla="*/ 1003610 w 1262318"/>
              <a:gd name="connsiteY74" fmla="*/ 2569241 h 2734806"/>
              <a:gd name="connsiteX75" fmla="*/ 1016992 w 1262318"/>
              <a:gd name="connsiteY75" fmla="*/ 2578162 h 2734806"/>
              <a:gd name="connsiteX76" fmla="*/ 1034834 w 1262318"/>
              <a:gd name="connsiteY76" fmla="*/ 2636148 h 2734806"/>
              <a:gd name="connsiteX77" fmla="*/ 1039294 w 1262318"/>
              <a:gd name="connsiteY77" fmla="*/ 2649530 h 2734806"/>
              <a:gd name="connsiteX78" fmla="*/ 1066057 w 1262318"/>
              <a:gd name="connsiteY78" fmla="*/ 2658451 h 2734806"/>
              <a:gd name="connsiteX79" fmla="*/ 1177569 w 1262318"/>
              <a:gd name="connsiteY79" fmla="*/ 2662911 h 2734806"/>
              <a:gd name="connsiteX80" fmla="*/ 1190951 w 1262318"/>
              <a:gd name="connsiteY80" fmla="*/ 2707516 h 2734806"/>
              <a:gd name="connsiteX81" fmla="*/ 1195411 w 1262318"/>
              <a:gd name="connsiteY81" fmla="*/ 2729818 h 2734806"/>
              <a:gd name="connsiteX82" fmla="*/ 1208793 w 1262318"/>
              <a:gd name="connsiteY82" fmla="*/ 2734279 h 2734806"/>
              <a:gd name="connsiteX83" fmla="*/ 1262318 w 1262318"/>
              <a:gd name="connsiteY83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53526 w 1262318"/>
              <a:gd name="connsiteY2" fmla="*/ 26763 h 2734806"/>
              <a:gd name="connsiteX3" fmla="*/ 57987 w 1262318"/>
              <a:gd name="connsiteY3" fmla="*/ 53526 h 2734806"/>
              <a:gd name="connsiteX4" fmla="*/ 71368 w 1262318"/>
              <a:gd name="connsiteY4" fmla="*/ 66907 h 2734806"/>
              <a:gd name="connsiteX5" fmla="*/ 80289 w 1262318"/>
              <a:gd name="connsiteY5" fmla="*/ 120433 h 2734806"/>
              <a:gd name="connsiteX6" fmla="*/ 89210 w 1262318"/>
              <a:gd name="connsiteY6" fmla="*/ 169498 h 2734806"/>
              <a:gd name="connsiteX7" fmla="*/ 93671 w 1262318"/>
              <a:gd name="connsiteY7" fmla="*/ 182880 h 2734806"/>
              <a:gd name="connsiteX8" fmla="*/ 98131 w 1262318"/>
              <a:gd name="connsiteY8" fmla="*/ 338997 h 2734806"/>
              <a:gd name="connsiteX9" fmla="*/ 115973 w 1262318"/>
              <a:gd name="connsiteY9" fmla="*/ 343457 h 2734806"/>
              <a:gd name="connsiteX10" fmla="*/ 120434 w 1262318"/>
              <a:gd name="connsiteY10" fmla="*/ 446049 h 2734806"/>
              <a:gd name="connsiteX11" fmla="*/ 124894 w 1262318"/>
              <a:gd name="connsiteY11" fmla="*/ 490653 h 2734806"/>
              <a:gd name="connsiteX12" fmla="*/ 120434 w 1262318"/>
              <a:gd name="connsiteY12" fmla="*/ 628929 h 2734806"/>
              <a:gd name="connsiteX13" fmla="*/ 124894 w 1262318"/>
              <a:gd name="connsiteY13" fmla="*/ 673533 h 2734806"/>
              <a:gd name="connsiteX14" fmla="*/ 147197 w 1262318"/>
              <a:gd name="connsiteY14" fmla="*/ 677994 h 2734806"/>
              <a:gd name="connsiteX15" fmla="*/ 187341 w 1262318"/>
              <a:gd name="connsiteY15" fmla="*/ 789506 h 2734806"/>
              <a:gd name="connsiteX16" fmla="*/ 191801 w 1262318"/>
              <a:gd name="connsiteY16" fmla="*/ 865334 h 2734806"/>
              <a:gd name="connsiteX17" fmla="*/ 205183 w 1262318"/>
              <a:gd name="connsiteY17" fmla="*/ 914400 h 2734806"/>
              <a:gd name="connsiteX18" fmla="*/ 227485 w 1262318"/>
              <a:gd name="connsiteY18" fmla="*/ 1016991 h 2734806"/>
              <a:gd name="connsiteX19" fmla="*/ 231946 w 1262318"/>
              <a:gd name="connsiteY19" fmla="*/ 1083898 h 2734806"/>
              <a:gd name="connsiteX20" fmla="*/ 236406 w 1262318"/>
              <a:gd name="connsiteY20" fmla="*/ 1097280 h 2734806"/>
              <a:gd name="connsiteX21" fmla="*/ 240867 w 1262318"/>
              <a:gd name="connsiteY21" fmla="*/ 1119582 h 2734806"/>
              <a:gd name="connsiteX22" fmla="*/ 254248 w 1262318"/>
              <a:gd name="connsiteY22" fmla="*/ 1177569 h 2734806"/>
              <a:gd name="connsiteX23" fmla="*/ 258709 w 1262318"/>
              <a:gd name="connsiteY23" fmla="*/ 1190950 h 2734806"/>
              <a:gd name="connsiteX24" fmla="*/ 263169 w 1262318"/>
              <a:gd name="connsiteY24" fmla="*/ 1244476 h 2734806"/>
              <a:gd name="connsiteX25" fmla="*/ 272090 w 1262318"/>
              <a:gd name="connsiteY25" fmla="*/ 1257857 h 2734806"/>
              <a:gd name="connsiteX26" fmla="*/ 276551 w 1262318"/>
              <a:gd name="connsiteY26" fmla="*/ 1271239 h 2734806"/>
              <a:gd name="connsiteX27" fmla="*/ 281011 w 1262318"/>
              <a:gd name="connsiteY27" fmla="*/ 1422895 h 2734806"/>
              <a:gd name="connsiteX28" fmla="*/ 289932 w 1262318"/>
              <a:gd name="connsiteY28" fmla="*/ 1436277 h 2734806"/>
              <a:gd name="connsiteX29" fmla="*/ 294393 w 1262318"/>
              <a:gd name="connsiteY29" fmla="*/ 1458579 h 2734806"/>
              <a:gd name="connsiteX30" fmla="*/ 298853 w 1262318"/>
              <a:gd name="connsiteY30" fmla="*/ 1512105 h 2734806"/>
              <a:gd name="connsiteX31" fmla="*/ 312235 w 1262318"/>
              <a:gd name="connsiteY31" fmla="*/ 1521026 h 2734806"/>
              <a:gd name="connsiteX32" fmla="*/ 343458 w 1262318"/>
              <a:gd name="connsiteY32" fmla="*/ 1529947 h 2734806"/>
              <a:gd name="connsiteX33" fmla="*/ 347918 w 1262318"/>
              <a:gd name="connsiteY33" fmla="*/ 1614696 h 2734806"/>
              <a:gd name="connsiteX34" fmla="*/ 352379 w 1262318"/>
              <a:gd name="connsiteY34" fmla="*/ 1730669 h 2734806"/>
              <a:gd name="connsiteX35" fmla="*/ 365760 w 1262318"/>
              <a:gd name="connsiteY35" fmla="*/ 1784195 h 2734806"/>
              <a:gd name="connsiteX36" fmla="*/ 370221 w 1262318"/>
              <a:gd name="connsiteY36" fmla="*/ 1802037 h 2734806"/>
              <a:gd name="connsiteX37" fmla="*/ 379142 w 1262318"/>
              <a:gd name="connsiteY37" fmla="*/ 1842181 h 2734806"/>
              <a:gd name="connsiteX38" fmla="*/ 405905 w 1262318"/>
              <a:gd name="connsiteY38" fmla="*/ 1855563 h 2734806"/>
              <a:gd name="connsiteX39" fmla="*/ 405905 w 1262318"/>
              <a:gd name="connsiteY39" fmla="*/ 1922470 h 2734806"/>
              <a:gd name="connsiteX40" fmla="*/ 432668 w 1262318"/>
              <a:gd name="connsiteY40" fmla="*/ 1926931 h 2734806"/>
              <a:gd name="connsiteX41" fmla="*/ 437128 w 1262318"/>
              <a:gd name="connsiteY41" fmla="*/ 1949233 h 2734806"/>
              <a:gd name="connsiteX42" fmla="*/ 441589 w 1262318"/>
              <a:gd name="connsiteY42" fmla="*/ 1984917 h 2734806"/>
              <a:gd name="connsiteX43" fmla="*/ 454970 w 1262318"/>
              <a:gd name="connsiteY43" fmla="*/ 1989377 h 2734806"/>
              <a:gd name="connsiteX44" fmla="*/ 459431 w 1262318"/>
              <a:gd name="connsiteY44" fmla="*/ 2025061 h 2734806"/>
              <a:gd name="connsiteX45" fmla="*/ 463891 w 1262318"/>
              <a:gd name="connsiteY45" fmla="*/ 2038443 h 2734806"/>
              <a:gd name="connsiteX46" fmla="*/ 468352 w 1262318"/>
              <a:gd name="connsiteY46" fmla="*/ 2056285 h 2734806"/>
              <a:gd name="connsiteX47" fmla="*/ 472812 w 1262318"/>
              <a:gd name="connsiteY47" fmla="*/ 2069666 h 2734806"/>
              <a:gd name="connsiteX48" fmla="*/ 499575 w 1262318"/>
              <a:gd name="connsiteY48" fmla="*/ 2083048 h 2734806"/>
              <a:gd name="connsiteX49" fmla="*/ 544180 w 1262318"/>
              <a:gd name="connsiteY49" fmla="*/ 2091969 h 2734806"/>
              <a:gd name="connsiteX50" fmla="*/ 548640 w 1262318"/>
              <a:gd name="connsiteY50" fmla="*/ 2118731 h 2734806"/>
              <a:gd name="connsiteX51" fmla="*/ 562022 w 1262318"/>
              <a:gd name="connsiteY51" fmla="*/ 2127652 h 2734806"/>
              <a:gd name="connsiteX52" fmla="*/ 566482 w 1262318"/>
              <a:gd name="connsiteY52" fmla="*/ 2158876 h 2734806"/>
              <a:gd name="connsiteX53" fmla="*/ 579864 w 1262318"/>
              <a:gd name="connsiteY53" fmla="*/ 2163336 h 2734806"/>
              <a:gd name="connsiteX54" fmla="*/ 597706 w 1262318"/>
              <a:gd name="connsiteY54" fmla="*/ 2167797 h 2734806"/>
              <a:gd name="connsiteX55" fmla="*/ 624469 w 1262318"/>
              <a:gd name="connsiteY55" fmla="*/ 2176718 h 2734806"/>
              <a:gd name="connsiteX56" fmla="*/ 637850 w 1262318"/>
              <a:gd name="connsiteY56" fmla="*/ 2181178 h 2734806"/>
              <a:gd name="connsiteX57" fmla="*/ 628929 w 1262318"/>
              <a:gd name="connsiteY57" fmla="*/ 2194560 h 2734806"/>
              <a:gd name="connsiteX58" fmla="*/ 633390 w 1262318"/>
              <a:gd name="connsiteY58" fmla="*/ 2301611 h 2734806"/>
              <a:gd name="connsiteX59" fmla="*/ 677995 w 1262318"/>
              <a:gd name="connsiteY59" fmla="*/ 2306072 h 2734806"/>
              <a:gd name="connsiteX60" fmla="*/ 731520 w 1262318"/>
              <a:gd name="connsiteY60" fmla="*/ 2314993 h 2734806"/>
              <a:gd name="connsiteX61" fmla="*/ 762744 w 1262318"/>
              <a:gd name="connsiteY61" fmla="*/ 2355137 h 2734806"/>
              <a:gd name="connsiteX62" fmla="*/ 785046 w 1262318"/>
              <a:gd name="connsiteY62" fmla="*/ 2377440 h 2734806"/>
              <a:gd name="connsiteX63" fmla="*/ 838572 w 1262318"/>
              <a:gd name="connsiteY63" fmla="*/ 2381900 h 2734806"/>
              <a:gd name="connsiteX64" fmla="*/ 843033 w 1262318"/>
              <a:gd name="connsiteY64" fmla="*/ 2417584 h 2734806"/>
              <a:gd name="connsiteX65" fmla="*/ 874256 w 1262318"/>
              <a:gd name="connsiteY65" fmla="*/ 2430966 h 2734806"/>
              <a:gd name="connsiteX66" fmla="*/ 878717 w 1262318"/>
              <a:gd name="connsiteY66" fmla="*/ 2453268 h 2734806"/>
              <a:gd name="connsiteX67" fmla="*/ 883177 w 1262318"/>
              <a:gd name="connsiteY67" fmla="*/ 2471110 h 2734806"/>
              <a:gd name="connsiteX68" fmla="*/ 909940 w 1262318"/>
              <a:gd name="connsiteY68" fmla="*/ 2475571 h 2734806"/>
              <a:gd name="connsiteX69" fmla="*/ 950084 w 1262318"/>
              <a:gd name="connsiteY69" fmla="*/ 2480031 h 2734806"/>
              <a:gd name="connsiteX70" fmla="*/ 959005 w 1262318"/>
              <a:gd name="connsiteY70" fmla="*/ 2506794 h 2734806"/>
              <a:gd name="connsiteX71" fmla="*/ 963466 w 1262318"/>
              <a:gd name="connsiteY71" fmla="*/ 2520175 h 2734806"/>
              <a:gd name="connsiteX72" fmla="*/ 981308 w 1262318"/>
              <a:gd name="connsiteY72" fmla="*/ 2533557 h 2734806"/>
              <a:gd name="connsiteX73" fmla="*/ 994689 w 1262318"/>
              <a:gd name="connsiteY73" fmla="*/ 2538017 h 2734806"/>
              <a:gd name="connsiteX74" fmla="*/ 1003610 w 1262318"/>
              <a:gd name="connsiteY74" fmla="*/ 2569241 h 2734806"/>
              <a:gd name="connsiteX75" fmla="*/ 1016992 w 1262318"/>
              <a:gd name="connsiteY75" fmla="*/ 2578162 h 2734806"/>
              <a:gd name="connsiteX76" fmla="*/ 1034834 w 1262318"/>
              <a:gd name="connsiteY76" fmla="*/ 2636148 h 2734806"/>
              <a:gd name="connsiteX77" fmla="*/ 1039294 w 1262318"/>
              <a:gd name="connsiteY77" fmla="*/ 2649530 h 2734806"/>
              <a:gd name="connsiteX78" fmla="*/ 1066057 w 1262318"/>
              <a:gd name="connsiteY78" fmla="*/ 2658451 h 2734806"/>
              <a:gd name="connsiteX79" fmla="*/ 1177569 w 1262318"/>
              <a:gd name="connsiteY79" fmla="*/ 2662911 h 2734806"/>
              <a:gd name="connsiteX80" fmla="*/ 1190951 w 1262318"/>
              <a:gd name="connsiteY80" fmla="*/ 2707516 h 2734806"/>
              <a:gd name="connsiteX81" fmla="*/ 1195411 w 1262318"/>
              <a:gd name="connsiteY81" fmla="*/ 2729818 h 2734806"/>
              <a:gd name="connsiteX82" fmla="*/ 1208793 w 1262318"/>
              <a:gd name="connsiteY82" fmla="*/ 2734279 h 2734806"/>
              <a:gd name="connsiteX83" fmla="*/ 1262318 w 1262318"/>
              <a:gd name="connsiteY83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53526 w 1262318"/>
              <a:gd name="connsiteY2" fmla="*/ 26763 h 2734806"/>
              <a:gd name="connsiteX3" fmla="*/ 48462 w 1262318"/>
              <a:gd name="connsiteY3" fmla="*/ 53526 h 2734806"/>
              <a:gd name="connsiteX4" fmla="*/ 71368 w 1262318"/>
              <a:gd name="connsiteY4" fmla="*/ 66907 h 2734806"/>
              <a:gd name="connsiteX5" fmla="*/ 80289 w 1262318"/>
              <a:gd name="connsiteY5" fmla="*/ 120433 h 2734806"/>
              <a:gd name="connsiteX6" fmla="*/ 89210 w 1262318"/>
              <a:gd name="connsiteY6" fmla="*/ 169498 h 2734806"/>
              <a:gd name="connsiteX7" fmla="*/ 93671 w 1262318"/>
              <a:gd name="connsiteY7" fmla="*/ 182880 h 2734806"/>
              <a:gd name="connsiteX8" fmla="*/ 98131 w 1262318"/>
              <a:gd name="connsiteY8" fmla="*/ 338997 h 2734806"/>
              <a:gd name="connsiteX9" fmla="*/ 115973 w 1262318"/>
              <a:gd name="connsiteY9" fmla="*/ 343457 h 2734806"/>
              <a:gd name="connsiteX10" fmla="*/ 120434 w 1262318"/>
              <a:gd name="connsiteY10" fmla="*/ 446049 h 2734806"/>
              <a:gd name="connsiteX11" fmla="*/ 124894 w 1262318"/>
              <a:gd name="connsiteY11" fmla="*/ 490653 h 2734806"/>
              <a:gd name="connsiteX12" fmla="*/ 120434 w 1262318"/>
              <a:gd name="connsiteY12" fmla="*/ 628929 h 2734806"/>
              <a:gd name="connsiteX13" fmla="*/ 124894 w 1262318"/>
              <a:gd name="connsiteY13" fmla="*/ 673533 h 2734806"/>
              <a:gd name="connsiteX14" fmla="*/ 147197 w 1262318"/>
              <a:gd name="connsiteY14" fmla="*/ 677994 h 2734806"/>
              <a:gd name="connsiteX15" fmla="*/ 187341 w 1262318"/>
              <a:gd name="connsiteY15" fmla="*/ 789506 h 2734806"/>
              <a:gd name="connsiteX16" fmla="*/ 191801 w 1262318"/>
              <a:gd name="connsiteY16" fmla="*/ 865334 h 2734806"/>
              <a:gd name="connsiteX17" fmla="*/ 205183 w 1262318"/>
              <a:gd name="connsiteY17" fmla="*/ 914400 h 2734806"/>
              <a:gd name="connsiteX18" fmla="*/ 227485 w 1262318"/>
              <a:gd name="connsiteY18" fmla="*/ 1016991 h 2734806"/>
              <a:gd name="connsiteX19" fmla="*/ 231946 w 1262318"/>
              <a:gd name="connsiteY19" fmla="*/ 1083898 h 2734806"/>
              <a:gd name="connsiteX20" fmla="*/ 236406 w 1262318"/>
              <a:gd name="connsiteY20" fmla="*/ 1097280 h 2734806"/>
              <a:gd name="connsiteX21" fmla="*/ 240867 w 1262318"/>
              <a:gd name="connsiteY21" fmla="*/ 1119582 h 2734806"/>
              <a:gd name="connsiteX22" fmla="*/ 254248 w 1262318"/>
              <a:gd name="connsiteY22" fmla="*/ 1177569 h 2734806"/>
              <a:gd name="connsiteX23" fmla="*/ 258709 w 1262318"/>
              <a:gd name="connsiteY23" fmla="*/ 1190950 h 2734806"/>
              <a:gd name="connsiteX24" fmla="*/ 263169 w 1262318"/>
              <a:gd name="connsiteY24" fmla="*/ 1244476 h 2734806"/>
              <a:gd name="connsiteX25" fmla="*/ 272090 w 1262318"/>
              <a:gd name="connsiteY25" fmla="*/ 1257857 h 2734806"/>
              <a:gd name="connsiteX26" fmla="*/ 276551 w 1262318"/>
              <a:gd name="connsiteY26" fmla="*/ 1271239 h 2734806"/>
              <a:gd name="connsiteX27" fmla="*/ 281011 w 1262318"/>
              <a:gd name="connsiteY27" fmla="*/ 1422895 h 2734806"/>
              <a:gd name="connsiteX28" fmla="*/ 289932 w 1262318"/>
              <a:gd name="connsiteY28" fmla="*/ 1436277 h 2734806"/>
              <a:gd name="connsiteX29" fmla="*/ 294393 w 1262318"/>
              <a:gd name="connsiteY29" fmla="*/ 1458579 h 2734806"/>
              <a:gd name="connsiteX30" fmla="*/ 298853 w 1262318"/>
              <a:gd name="connsiteY30" fmla="*/ 1512105 h 2734806"/>
              <a:gd name="connsiteX31" fmla="*/ 312235 w 1262318"/>
              <a:gd name="connsiteY31" fmla="*/ 1521026 h 2734806"/>
              <a:gd name="connsiteX32" fmla="*/ 343458 w 1262318"/>
              <a:gd name="connsiteY32" fmla="*/ 1529947 h 2734806"/>
              <a:gd name="connsiteX33" fmla="*/ 347918 w 1262318"/>
              <a:gd name="connsiteY33" fmla="*/ 1614696 h 2734806"/>
              <a:gd name="connsiteX34" fmla="*/ 352379 w 1262318"/>
              <a:gd name="connsiteY34" fmla="*/ 1730669 h 2734806"/>
              <a:gd name="connsiteX35" fmla="*/ 365760 w 1262318"/>
              <a:gd name="connsiteY35" fmla="*/ 1784195 h 2734806"/>
              <a:gd name="connsiteX36" fmla="*/ 370221 w 1262318"/>
              <a:gd name="connsiteY36" fmla="*/ 1802037 h 2734806"/>
              <a:gd name="connsiteX37" fmla="*/ 379142 w 1262318"/>
              <a:gd name="connsiteY37" fmla="*/ 1842181 h 2734806"/>
              <a:gd name="connsiteX38" fmla="*/ 405905 w 1262318"/>
              <a:gd name="connsiteY38" fmla="*/ 1855563 h 2734806"/>
              <a:gd name="connsiteX39" fmla="*/ 405905 w 1262318"/>
              <a:gd name="connsiteY39" fmla="*/ 1922470 h 2734806"/>
              <a:gd name="connsiteX40" fmla="*/ 432668 w 1262318"/>
              <a:gd name="connsiteY40" fmla="*/ 1926931 h 2734806"/>
              <a:gd name="connsiteX41" fmla="*/ 437128 w 1262318"/>
              <a:gd name="connsiteY41" fmla="*/ 1949233 h 2734806"/>
              <a:gd name="connsiteX42" fmla="*/ 441589 w 1262318"/>
              <a:gd name="connsiteY42" fmla="*/ 1984917 h 2734806"/>
              <a:gd name="connsiteX43" fmla="*/ 454970 w 1262318"/>
              <a:gd name="connsiteY43" fmla="*/ 1989377 h 2734806"/>
              <a:gd name="connsiteX44" fmla="*/ 459431 w 1262318"/>
              <a:gd name="connsiteY44" fmla="*/ 2025061 h 2734806"/>
              <a:gd name="connsiteX45" fmla="*/ 463891 w 1262318"/>
              <a:gd name="connsiteY45" fmla="*/ 2038443 h 2734806"/>
              <a:gd name="connsiteX46" fmla="*/ 468352 w 1262318"/>
              <a:gd name="connsiteY46" fmla="*/ 2056285 h 2734806"/>
              <a:gd name="connsiteX47" fmla="*/ 472812 w 1262318"/>
              <a:gd name="connsiteY47" fmla="*/ 2069666 h 2734806"/>
              <a:gd name="connsiteX48" fmla="*/ 499575 w 1262318"/>
              <a:gd name="connsiteY48" fmla="*/ 2083048 h 2734806"/>
              <a:gd name="connsiteX49" fmla="*/ 544180 w 1262318"/>
              <a:gd name="connsiteY49" fmla="*/ 2091969 h 2734806"/>
              <a:gd name="connsiteX50" fmla="*/ 548640 w 1262318"/>
              <a:gd name="connsiteY50" fmla="*/ 2118731 h 2734806"/>
              <a:gd name="connsiteX51" fmla="*/ 562022 w 1262318"/>
              <a:gd name="connsiteY51" fmla="*/ 2127652 h 2734806"/>
              <a:gd name="connsiteX52" fmla="*/ 566482 w 1262318"/>
              <a:gd name="connsiteY52" fmla="*/ 2158876 h 2734806"/>
              <a:gd name="connsiteX53" fmla="*/ 579864 w 1262318"/>
              <a:gd name="connsiteY53" fmla="*/ 2163336 h 2734806"/>
              <a:gd name="connsiteX54" fmla="*/ 597706 w 1262318"/>
              <a:gd name="connsiteY54" fmla="*/ 2167797 h 2734806"/>
              <a:gd name="connsiteX55" fmla="*/ 624469 w 1262318"/>
              <a:gd name="connsiteY55" fmla="*/ 2176718 h 2734806"/>
              <a:gd name="connsiteX56" fmla="*/ 637850 w 1262318"/>
              <a:gd name="connsiteY56" fmla="*/ 2181178 h 2734806"/>
              <a:gd name="connsiteX57" fmla="*/ 628929 w 1262318"/>
              <a:gd name="connsiteY57" fmla="*/ 2194560 h 2734806"/>
              <a:gd name="connsiteX58" fmla="*/ 633390 w 1262318"/>
              <a:gd name="connsiteY58" fmla="*/ 2301611 h 2734806"/>
              <a:gd name="connsiteX59" fmla="*/ 677995 w 1262318"/>
              <a:gd name="connsiteY59" fmla="*/ 2306072 h 2734806"/>
              <a:gd name="connsiteX60" fmla="*/ 731520 w 1262318"/>
              <a:gd name="connsiteY60" fmla="*/ 2314993 h 2734806"/>
              <a:gd name="connsiteX61" fmla="*/ 762744 w 1262318"/>
              <a:gd name="connsiteY61" fmla="*/ 2355137 h 2734806"/>
              <a:gd name="connsiteX62" fmla="*/ 785046 w 1262318"/>
              <a:gd name="connsiteY62" fmla="*/ 2377440 h 2734806"/>
              <a:gd name="connsiteX63" fmla="*/ 838572 w 1262318"/>
              <a:gd name="connsiteY63" fmla="*/ 2381900 h 2734806"/>
              <a:gd name="connsiteX64" fmla="*/ 843033 w 1262318"/>
              <a:gd name="connsiteY64" fmla="*/ 2417584 h 2734806"/>
              <a:gd name="connsiteX65" fmla="*/ 874256 w 1262318"/>
              <a:gd name="connsiteY65" fmla="*/ 2430966 h 2734806"/>
              <a:gd name="connsiteX66" fmla="*/ 878717 w 1262318"/>
              <a:gd name="connsiteY66" fmla="*/ 2453268 h 2734806"/>
              <a:gd name="connsiteX67" fmla="*/ 883177 w 1262318"/>
              <a:gd name="connsiteY67" fmla="*/ 2471110 h 2734806"/>
              <a:gd name="connsiteX68" fmla="*/ 909940 w 1262318"/>
              <a:gd name="connsiteY68" fmla="*/ 2475571 h 2734806"/>
              <a:gd name="connsiteX69" fmla="*/ 950084 w 1262318"/>
              <a:gd name="connsiteY69" fmla="*/ 2480031 h 2734806"/>
              <a:gd name="connsiteX70" fmla="*/ 959005 w 1262318"/>
              <a:gd name="connsiteY70" fmla="*/ 2506794 h 2734806"/>
              <a:gd name="connsiteX71" fmla="*/ 963466 w 1262318"/>
              <a:gd name="connsiteY71" fmla="*/ 2520175 h 2734806"/>
              <a:gd name="connsiteX72" fmla="*/ 981308 w 1262318"/>
              <a:gd name="connsiteY72" fmla="*/ 2533557 h 2734806"/>
              <a:gd name="connsiteX73" fmla="*/ 994689 w 1262318"/>
              <a:gd name="connsiteY73" fmla="*/ 2538017 h 2734806"/>
              <a:gd name="connsiteX74" fmla="*/ 1003610 w 1262318"/>
              <a:gd name="connsiteY74" fmla="*/ 2569241 h 2734806"/>
              <a:gd name="connsiteX75" fmla="*/ 1016992 w 1262318"/>
              <a:gd name="connsiteY75" fmla="*/ 2578162 h 2734806"/>
              <a:gd name="connsiteX76" fmla="*/ 1034834 w 1262318"/>
              <a:gd name="connsiteY76" fmla="*/ 2636148 h 2734806"/>
              <a:gd name="connsiteX77" fmla="*/ 1039294 w 1262318"/>
              <a:gd name="connsiteY77" fmla="*/ 2649530 h 2734806"/>
              <a:gd name="connsiteX78" fmla="*/ 1066057 w 1262318"/>
              <a:gd name="connsiteY78" fmla="*/ 2658451 h 2734806"/>
              <a:gd name="connsiteX79" fmla="*/ 1177569 w 1262318"/>
              <a:gd name="connsiteY79" fmla="*/ 2662911 h 2734806"/>
              <a:gd name="connsiteX80" fmla="*/ 1190951 w 1262318"/>
              <a:gd name="connsiteY80" fmla="*/ 2707516 h 2734806"/>
              <a:gd name="connsiteX81" fmla="*/ 1195411 w 1262318"/>
              <a:gd name="connsiteY81" fmla="*/ 2729818 h 2734806"/>
              <a:gd name="connsiteX82" fmla="*/ 1208793 w 1262318"/>
              <a:gd name="connsiteY82" fmla="*/ 2734279 h 2734806"/>
              <a:gd name="connsiteX83" fmla="*/ 1262318 w 1262318"/>
              <a:gd name="connsiteY83" fmla="*/ 2734279 h 2734806"/>
              <a:gd name="connsiteX0" fmla="*/ 0 w 1262318"/>
              <a:gd name="connsiteY0" fmla="*/ 553 h 2735359"/>
              <a:gd name="connsiteX1" fmla="*/ 46685 w 1262318"/>
              <a:gd name="connsiteY1" fmla="*/ 4409 h 2735359"/>
              <a:gd name="connsiteX2" fmla="*/ 48462 w 1262318"/>
              <a:gd name="connsiteY2" fmla="*/ 54079 h 2735359"/>
              <a:gd name="connsiteX3" fmla="*/ 71368 w 1262318"/>
              <a:gd name="connsiteY3" fmla="*/ 67460 h 2735359"/>
              <a:gd name="connsiteX4" fmla="*/ 80289 w 1262318"/>
              <a:gd name="connsiteY4" fmla="*/ 120986 h 2735359"/>
              <a:gd name="connsiteX5" fmla="*/ 89210 w 1262318"/>
              <a:gd name="connsiteY5" fmla="*/ 170051 h 2735359"/>
              <a:gd name="connsiteX6" fmla="*/ 93671 w 1262318"/>
              <a:gd name="connsiteY6" fmla="*/ 183433 h 2735359"/>
              <a:gd name="connsiteX7" fmla="*/ 98131 w 1262318"/>
              <a:gd name="connsiteY7" fmla="*/ 339550 h 2735359"/>
              <a:gd name="connsiteX8" fmla="*/ 115973 w 1262318"/>
              <a:gd name="connsiteY8" fmla="*/ 344010 h 2735359"/>
              <a:gd name="connsiteX9" fmla="*/ 120434 w 1262318"/>
              <a:gd name="connsiteY9" fmla="*/ 446602 h 2735359"/>
              <a:gd name="connsiteX10" fmla="*/ 124894 w 1262318"/>
              <a:gd name="connsiteY10" fmla="*/ 491206 h 2735359"/>
              <a:gd name="connsiteX11" fmla="*/ 120434 w 1262318"/>
              <a:gd name="connsiteY11" fmla="*/ 629482 h 2735359"/>
              <a:gd name="connsiteX12" fmla="*/ 124894 w 1262318"/>
              <a:gd name="connsiteY12" fmla="*/ 674086 h 2735359"/>
              <a:gd name="connsiteX13" fmla="*/ 147197 w 1262318"/>
              <a:gd name="connsiteY13" fmla="*/ 678547 h 2735359"/>
              <a:gd name="connsiteX14" fmla="*/ 187341 w 1262318"/>
              <a:gd name="connsiteY14" fmla="*/ 790059 h 2735359"/>
              <a:gd name="connsiteX15" fmla="*/ 191801 w 1262318"/>
              <a:gd name="connsiteY15" fmla="*/ 865887 h 2735359"/>
              <a:gd name="connsiteX16" fmla="*/ 205183 w 1262318"/>
              <a:gd name="connsiteY16" fmla="*/ 914953 h 2735359"/>
              <a:gd name="connsiteX17" fmla="*/ 227485 w 1262318"/>
              <a:gd name="connsiteY17" fmla="*/ 1017544 h 2735359"/>
              <a:gd name="connsiteX18" fmla="*/ 231946 w 1262318"/>
              <a:gd name="connsiteY18" fmla="*/ 1084451 h 2735359"/>
              <a:gd name="connsiteX19" fmla="*/ 236406 w 1262318"/>
              <a:gd name="connsiteY19" fmla="*/ 1097833 h 2735359"/>
              <a:gd name="connsiteX20" fmla="*/ 240867 w 1262318"/>
              <a:gd name="connsiteY20" fmla="*/ 1120135 h 2735359"/>
              <a:gd name="connsiteX21" fmla="*/ 254248 w 1262318"/>
              <a:gd name="connsiteY21" fmla="*/ 1178122 h 2735359"/>
              <a:gd name="connsiteX22" fmla="*/ 258709 w 1262318"/>
              <a:gd name="connsiteY22" fmla="*/ 1191503 h 2735359"/>
              <a:gd name="connsiteX23" fmla="*/ 263169 w 1262318"/>
              <a:gd name="connsiteY23" fmla="*/ 1245029 h 2735359"/>
              <a:gd name="connsiteX24" fmla="*/ 272090 w 1262318"/>
              <a:gd name="connsiteY24" fmla="*/ 1258410 h 2735359"/>
              <a:gd name="connsiteX25" fmla="*/ 276551 w 1262318"/>
              <a:gd name="connsiteY25" fmla="*/ 1271792 h 2735359"/>
              <a:gd name="connsiteX26" fmla="*/ 281011 w 1262318"/>
              <a:gd name="connsiteY26" fmla="*/ 1423448 h 2735359"/>
              <a:gd name="connsiteX27" fmla="*/ 289932 w 1262318"/>
              <a:gd name="connsiteY27" fmla="*/ 1436830 h 2735359"/>
              <a:gd name="connsiteX28" fmla="*/ 294393 w 1262318"/>
              <a:gd name="connsiteY28" fmla="*/ 1459132 h 2735359"/>
              <a:gd name="connsiteX29" fmla="*/ 298853 w 1262318"/>
              <a:gd name="connsiteY29" fmla="*/ 1512658 h 2735359"/>
              <a:gd name="connsiteX30" fmla="*/ 312235 w 1262318"/>
              <a:gd name="connsiteY30" fmla="*/ 1521579 h 2735359"/>
              <a:gd name="connsiteX31" fmla="*/ 343458 w 1262318"/>
              <a:gd name="connsiteY31" fmla="*/ 1530500 h 2735359"/>
              <a:gd name="connsiteX32" fmla="*/ 347918 w 1262318"/>
              <a:gd name="connsiteY32" fmla="*/ 1615249 h 2735359"/>
              <a:gd name="connsiteX33" fmla="*/ 352379 w 1262318"/>
              <a:gd name="connsiteY33" fmla="*/ 1731222 h 2735359"/>
              <a:gd name="connsiteX34" fmla="*/ 365760 w 1262318"/>
              <a:gd name="connsiteY34" fmla="*/ 1784748 h 2735359"/>
              <a:gd name="connsiteX35" fmla="*/ 370221 w 1262318"/>
              <a:gd name="connsiteY35" fmla="*/ 1802590 h 2735359"/>
              <a:gd name="connsiteX36" fmla="*/ 379142 w 1262318"/>
              <a:gd name="connsiteY36" fmla="*/ 1842734 h 2735359"/>
              <a:gd name="connsiteX37" fmla="*/ 405905 w 1262318"/>
              <a:gd name="connsiteY37" fmla="*/ 1856116 h 2735359"/>
              <a:gd name="connsiteX38" fmla="*/ 405905 w 1262318"/>
              <a:gd name="connsiteY38" fmla="*/ 1923023 h 2735359"/>
              <a:gd name="connsiteX39" fmla="*/ 432668 w 1262318"/>
              <a:gd name="connsiteY39" fmla="*/ 1927484 h 2735359"/>
              <a:gd name="connsiteX40" fmla="*/ 437128 w 1262318"/>
              <a:gd name="connsiteY40" fmla="*/ 1949786 h 2735359"/>
              <a:gd name="connsiteX41" fmla="*/ 441589 w 1262318"/>
              <a:gd name="connsiteY41" fmla="*/ 1985470 h 2735359"/>
              <a:gd name="connsiteX42" fmla="*/ 454970 w 1262318"/>
              <a:gd name="connsiteY42" fmla="*/ 1989930 h 2735359"/>
              <a:gd name="connsiteX43" fmla="*/ 459431 w 1262318"/>
              <a:gd name="connsiteY43" fmla="*/ 2025614 h 2735359"/>
              <a:gd name="connsiteX44" fmla="*/ 463891 w 1262318"/>
              <a:gd name="connsiteY44" fmla="*/ 2038996 h 2735359"/>
              <a:gd name="connsiteX45" fmla="*/ 468352 w 1262318"/>
              <a:gd name="connsiteY45" fmla="*/ 2056838 h 2735359"/>
              <a:gd name="connsiteX46" fmla="*/ 472812 w 1262318"/>
              <a:gd name="connsiteY46" fmla="*/ 2070219 h 2735359"/>
              <a:gd name="connsiteX47" fmla="*/ 499575 w 1262318"/>
              <a:gd name="connsiteY47" fmla="*/ 2083601 h 2735359"/>
              <a:gd name="connsiteX48" fmla="*/ 544180 w 1262318"/>
              <a:gd name="connsiteY48" fmla="*/ 2092522 h 2735359"/>
              <a:gd name="connsiteX49" fmla="*/ 548640 w 1262318"/>
              <a:gd name="connsiteY49" fmla="*/ 2119284 h 2735359"/>
              <a:gd name="connsiteX50" fmla="*/ 562022 w 1262318"/>
              <a:gd name="connsiteY50" fmla="*/ 2128205 h 2735359"/>
              <a:gd name="connsiteX51" fmla="*/ 566482 w 1262318"/>
              <a:gd name="connsiteY51" fmla="*/ 2159429 h 2735359"/>
              <a:gd name="connsiteX52" fmla="*/ 579864 w 1262318"/>
              <a:gd name="connsiteY52" fmla="*/ 2163889 h 2735359"/>
              <a:gd name="connsiteX53" fmla="*/ 597706 w 1262318"/>
              <a:gd name="connsiteY53" fmla="*/ 2168350 h 2735359"/>
              <a:gd name="connsiteX54" fmla="*/ 624469 w 1262318"/>
              <a:gd name="connsiteY54" fmla="*/ 2177271 h 2735359"/>
              <a:gd name="connsiteX55" fmla="*/ 637850 w 1262318"/>
              <a:gd name="connsiteY55" fmla="*/ 2181731 h 2735359"/>
              <a:gd name="connsiteX56" fmla="*/ 628929 w 1262318"/>
              <a:gd name="connsiteY56" fmla="*/ 2195113 h 2735359"/>
              <a:gd name="connsiteX57" fmla="*/ 633390 w 1262318"/>
              <a:gd name="connsiteY57" fmla="*/ 2302164 h 2735359"/>
              <a:gd name="connsiteX58" fmla="*/ 677995 w 1262318"/>
              <a:gd name="connsiteY58" fmla="*/ 2306625 h 2735359"/>
              <a:gd name="connsiteX59" fmla="*/ 731520 w 1262318"/>
              <a:gd name="connsiteY59" fmla="*/ 2315546 h 2735359"/>
              <a:gd name="connsiteX60" fmla="*/ 762744 w 1262318"/>
              <a:gd name="connsiteY60" fmla="*/ 2355690 h 2735359"/>
              <a:gd name="connsiteX61" fmla="*/ 785046 w 1262318"/>
              <a:gd name="connsiteY61" fmla="*/ 2377993 h 2735359"/>
              <a:gd name="connsiteX62" fmla="*/ 838572 w 1262318"/>
              <a:gd name="connsiteY62" fmla="*/ 2382453 h 2735359"/>
              <a:gd name="connsiteX63" fmla="*/ 843033 w 1262318"/>
              <a:gd name="connsiteY63" fmla="*/ 2418137 h 2735359"/>
              <a:gd name="connsiteX64" fmla="*/ 874256 w 1262318"/>
              <a:gd name="connsiteY64" fmla="*/ 2431519 h 2735359"/>
              <a:gd name="connsiteX65" fmla="*/ 878717 w 1262318"/>
              <a:gd name="connsiteY65" fmla="*/ 2453821 h 2735359"/>
              <a:gd name="connsiteX66" fmla="*/ 883177 w 1262318"/>
              <a:gd name="connsiteY66" fmla="*/ 2471663 h 2735359"/>
              <a:gd name="connsiteX67" fmla="*/ 909940 w 1262318"/>
              <a:gd name="connsiteY67" fmla="*/ 2476124 h 2735359"/>
              <a:gd name="connsiteX68" fmla="*/ 950084 w 1262318"/>
              <a:gd name="connsiteY68" fmla="*/ 2480584 h 2735359"/>
              <a:gd name="connsiteX69" fmla="*/ 959005 w 1262318"/>
              <a:gd name="connsiteY69" fmla="*/ 2507347 h 2735359"/>
              <a:gd name="connsiteX70" fmla="*/ 963466 w 1262318"/>
              <a:gd name="connsiteY70" fmla="*/ 2520728 h 2735359"/>
              <a:gd name="connsiteX71" fmla="*/ 981308 w 1262318"/>
              <a:gd name="connsiteY71" fmla="*/ 2534110 h 2735359"/>
              <a:gd name="connsiteX72" fmla="*/ 994689 w 1262318"/>
              <a:gd name="connsiteY72" fmla="*/ 2538570 h 2735359"/>
              <a:gd name="connsiteX73" fmla="*/ 1003610 w 1262318"/>
              <a:gd name="connsiteY73" fmla="*/ 2569794 h 2735359"/>
              <a:gd name="connsiteX74" fmla="*/ 1016992 w 1262318"/>
              <a:gd name="connsiteY74" fmla="*/ 2578715 h 2735359"/>
              <a:gd name="connsiteX75" fmla="*/ 1034834 w 1262318"/>
              <a:gd name="connsiteY75" fmla="*/ 2636701 h 2735359"/>
              <a:gd name="connsiteX76" fmla="*/ 1039294 w 1262318"/>
              <a:gd name="connsiteY76" fmla="*/ 2650083 h 2735359"/>
              <a:gd name="connsiteX77" fmla="*/ 1066057 w 1262318"/>
              <a:gd name="connsiteY77" fmla="*/ 2659004 h 2735359"/>
              <a:gd name="connsiteX78" fmla="*/ 1177569 w 1262318"/>
              <a:gd name="connsiteY78" fmla="*/ 2663464 h 2735359"/>
              <a:gd name="connsiteX79" fmla="*/ 1190951 w 1262318"/>
              <a:gd name="connsiteY79" fmla="*/ 2708069 h 2735359"/>
              <a:gd name="connsiteX80" fmla="*/ 1195411 w 1262318"/>
              <a:gd name="connsiteY80" fmla="*/ 2730371 h 2735359"/>
              <a:gd name="connsiteX81" fmla="*/ 1208793 w 1262318"/>
              <a:gd name="connsiteY81" fmla="*/ 2734832 h 2735359"/>
              <a:gd name="connsiteX82" fmla="*/ 1262318 w 1262318"/>
              <a:gd name="connsiteY82" fmla="*/ 2734832 h 2735359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66907 h 2734806"/>
              <a:gd name="connsiteX4" fmla="*/ 80289 w 1262318"/>
              <a:gd name="connsiteY4" fmla="*/ 120433 h 2734806"/>
              <a:gd name="connsiteX5" fmla="*/ 89210 w 1262318"/>
              <a:gd name="connsiteY5" fmla="*/ 169498 h 2734806"/>
              <a:gd name="connsiteX6" fmla="*/ 93671 w 1262318"/>
              <a:gd name="connsiteY6" fmla="*/ 182880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80289 w 1262318"/>
              <a:gd name="connsiteY4" fmla="*/ 120433 h 2734806"/>
              <a:gd name="connsiteX5" fmla="*/ 89210 w 1262318"/>
              <a:gd name="connsiteY5" fmla="*/ 169498 h 2734806"/>
              <a:gd name="connsiteX6" fmla="*/ 93671 w 1262318"/>
              <a:gd name="connsiteY6" fmla="*/ 182880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89210 w 1262318"/>
              <a:gd name="connsiteY5" fmla="*/ 169498 h 2734806"/>
              <a:gd name="connsiteX6" fmla="*/ 93671 w 1262318"/>
              <a:gd name="connsiteY6" fmla="*/ 182880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2541 w 1262318"/>
              <a:gd name="connsiteY5" fmla="*/ 169498 h 2734806"/>
              <a:gd name="connsiteX6" fmla="*/ 93671 w 1262318"/>
              <a:gd name="connsiteY6" fmla="*/ 182880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113508 w 1375826"/>
              <a:gd name="connsiteY0" fmla="*/ 0 h 2734806"/>
              <a:gd name="connsiteX1" fmla="*/ 160193 w 1375826"/>
              <a:gd name="connsiteY1" fmla="*/ 3856 h 2734806"/>
              <a:gd name="connsiteX2" fmla="*/ 161970 w 1375826"/>
              <a:gd name="connsiteY2" fmla="*/ 53526 h 2734806"/>
              <a:gd name="connsiteX3" fmla="*/ 184876 w 1375826"/>
              <a:gd name="connsiteY3" fmla="*/ 59763 h 2734806"/>
              <a:gd name="connsiteX4" fmla="*/ 191416 w 1375826"/>
              <a:gd name="connsiteY4" fmla="*/ 118052 h 2734806"/>
              <a:gd name="connsiteX5" fmla="*/ 186049 w 1375826"/>
              <a:gd name="connsiteY5" fmla="*/ 169498 h 2734806"/>
              <a:gd name="connsiteX6" fmla="*/ 10 w 1375826"/>
              <a:gd name="connsiteY6" fmla="*/ 378143 h 2734806"/>
              <a:gd name="connsiteX7" fmla="*/ 211639 w 1375826"/>
              <a:gd name="connsiteY7" fmla="*/ 338997 h 2734806"/>
              <a:gd name="connsiteX8" fmla="*/ 229481 w 1375826"/>
              <a:gd name="connsiteY8" fmla="*/ 343457 h 2734806"/>
              <a:gd name="connsiteX9" fmla="*/ 233942 w 1375826"/>
              <a:gd name="connsiteY9" fmla="*/ 446049 h 2734806"/>
              <a:gd name="connsiteX10" fmla="*/ 238402 w 1375826"/>
              <a:gd name="connsiteY10" fmla="*/ 490653 h 2734806"/>
              <a:gd name="connsiteX11" fmla="*/ 233942 w 1375826"/>
              <a:gd name="connsiteY11" fmla="*/ 628929 h 2734806"/>
              <a:gd name="connsiteX12" fmla="*/ 238402 w 1375826"/>
              <a:gd name="connsiteY12" fmla="*/ 673533 h 2734806"/>
              <a:gd name="connsiteX13" fmla="*/ 260705 w 1375826"/>
              <a:gd name="connsiteY13" fmla="*/ 677994 h 2734806"/>
              <a:gd name="connsiteX14" fmla="*/ 300849 w 1375826"/>
              <a:gd name="connsiteY14" fmla="*/ 789506 h 2734806"/>
              <a:gd name="connsiteX15" fmla="*/ 305309 w 1375826"/>
              <a:gd name="connsiteY15" fmla="*/ 865334 h 2734806"/>
              <a:gd name="connsiteX16" fmla="*/ 318691 w 1375826"/>
              <a:gd name="connsiteY16" fmla="*/ 914400 h 2734806"/>
              <a:gd name="connsiteX17" fmla="*/ 340993 w 1375826"/>
              <a:gd name="connsiteY17" fmla="*/ 1016991 h 2734806"/>
              <a:gd name="connsiteX18" fmla="*/ 345454 w 1375826"/>
              <a:gd name="connsiteY18" fmla="*/ 1083898 h 2734806"/>
              <a:gd name="connsiteX19" fmla="*/ 349914 w 1375826"/>
              <a:gd name="connsiteY19" fmla="*/ 1097280 h 2734806"/>
              <a:gd name="connsiteX20" fmla="*/ 354375 w 1375826"/>
              <a:gd name="connsiteY20" fmla="*/ 1119582 h 2734806"/>
              <a:gd name="connsiteX21" fmla="*/ 367756 w 1375826"/>
              <a:gd name="connsiteY21" fmla="*/ 1177569 h 2734806"/>
              <a:gd name="connsiteX22" fmla="*/ 372217 w 1375826"/>
              <a:gd name="connsiteY22" fmla="*/ 1190950 h 2734806"/>
              <a:gd name="connsiteX23" fmla="*/ 376677 w 1375826"/>
              <a:gd name="connsiteY23" fmla="*/ 1244476 h 2734806"/>
              <a:gd name="connsiteX24" fmla="*/ 385598 w 1375826"/>
              <a:gd name="connsiteY24" fmla="*/ 1257857 h 2734806"/>
              <a:gd name="connsiteX25" fmla="*/ 390059 w 1375826"/>
              <a:gd name="connsiteY25" fmla="*/ 1271239 h 2734806"/>
              <a:gd name="connsiteX26" fmla="*/ 394519 w 1375826"/>
              <a:gd name="connsiteY26" fmla="*/ 1422895 h 2734806"/>
              <a:gd name="connsiteX27" fmla="*/ 403440 w 1375826"/>
              <a:gd name="connsiteY27" fmla="*/ 1436277 h 2734806"/>
              <a:gd name="connsiteX28" fmla="*/ 407901 w 1375826"/>
              <a:gd name="connsiteY28" fmla="*/ 1458579 h 2734806"/>
              <a:gd name="connsiteX29" fmla="*/ 412361 w 1375826"/>
              <a:gd name="connsiteY29" fmla="*/ 1512105 h 2734806"/>
              <a:gd name="connsiteX30" fmla="*/ 425743 w 1375826"/>
              <a:gd name="connsiteY30" fmla="*/ 1521026 h 2734806"/>
              <a:gd name="connsiteX31" fmla="*/ 456966 w 1375826"/>
              <a:gd name="connsiteY31" fmla="*/ 1529947 h 2734806"/>
              <a:gd name="connsiteX32" fmla="*/ 461426 w 1375826"/>
              <a:gd name="connsiteY32" fmla="*/ 1614696 h 2734806"/>
              <a:gd name="connsiteX33" fmla="*/ 465887 w 1375826"/>
              <a:gd name="connsiteY33" fmla="*/ 1730669 h 2734806"/>
              <a:gd name="connsiteX34" fmla="*/ 479268 w 1375826"/>
              <a:gd name="connsiteY34" fmla="*/ 1784195 h 2734806"/>
              <a:gd name="connsiteX35" fmla="*/ 483729 w 1375826"/>
              <a:gd name="connsiteY35" fmla="*/ 1802037 h 2734806"/>
              <a:gd name="connsiteX36" fmla="*/ 492650 w 1375826"/>
              <a:gd name="connsiteY36" fmla="*/ 1842181 h 2734806"/>
              <a:gd name="connsiteX37" fmla="*/ 519413 w 1375826"/>
              <a:gd name="connsiteY37" fmla="*/ 1855563 h 2734806"/>
              <a:gd name="connsiteX38" fmla="*/ 519413 w 1375826"/>
              <a:gd name="connsiteY38" fmla="*/ 1922470 h 2734806"/>
              <a:gd name="connsiteX39" fmla="*/ 546176 w 1375826"/>
              <a:gd name="connsiteY39" fmla="*/ 1926931 h 2734806"/>
              <a:gd name="connsiteX40" fmla="*/ 550636 w 1375826"/>
              <a:gd name="connsiteY40" fmla="*/ 1949233 h 2734806"/>
              <a:gd name="connsiteX41" fmla="*/ 555097 w 1375826"/>
              <a:gd name="connsiteY41" fmla="*/ 1984917 h 2734806"/>
              <a:gd name="connsiteX42" fmla="*/ 568478 w 1375826"/>
              <a:gd name="connsiteY42" fmla="*/ 1989377 h 2734806"/>
              <a:gd name="connsiteX43" fmla="*/ 572939 w 1375826"/>
              <a:gd name="connsiteY43" fmla="*/ 2025061 h 2734806"/>
              <a:gd name="connsiteX44" fmla="*/ 577399 w 1375826"/>
              <a:gd name="connsiteY44" fmla="*/ 2038443 h 2734806"/>
              <a:gd name="connsiteX45" fmla="*/ 581860 w 1375826"/>
              <a:gd name="connsiteY45" fmla="*/ 2056285 h 2734806"/>
              <a:gd name="connsiteX46" fmla="*/ 586320 w 1375826"/>
              <a:gd name="connsiteY46" fmla="*/ 2069666 h 2734806"/>
              <a:gd name="connsiteX47" fmla="*/ 613083 w 1375826"/>
              <a:gd name="connsiteY47" fmla="*/ 2083048 h 2734806"/>
              <a:gd name="connsiteX48" fmla="*/ 657688 w 1375826"/>
              <a:gd name="connsiteY48" fmla="*/ 2091969 h 2734806"/>
              <a:gd name="connsiteX49" fmla="*/ 662148 w 1375826"/>
              <a:gd name="connsiteY49" fmla="*/ 2118731 h 2734806"/>
              <a:gd name="connsiteX50" fmla="*/ 675530 w 1375826"/>
              <a:gd name="connsiteY50" fmla="*/ 2127652 h 2734806"/>
              <a:gd name="connsiteX51" fmla="*/ 679990 w 1375826"/>
              <a:gd name="connsiteY51" fmla="*/ 2158876 h 2734806"/>
              <a:gd name="connsiteX52" fmla="*/ 693372 w 1375826"/>
              <a:gd name="connsiteY52" fmla="*/ 2163336 h 2734806"/>
              <a:gd name="connsiteX53" fmla="*/ 711214 w 1375826"/>
              <a:gd name="connsiteY53" fmla="*/ 2167797 h 2734806"/>
              <a:gd name="connsiteX54" fmla="*/ 737977 w 1375826"/>
              <a:gd name="connsiteY54" fmla="*/ 2176718 h 2734806"/>
              <a:gd name="connsiteX55" fmla="*/ 751358 w 1375826"/>
              <a:gd name="connsiteY55" fmla="*/ 2181178 h 2734806"/>
              <a:gd name="connsiteX56" fmla="*/ 742437 w 1375826"/>
              <a:gd name="connsiteY56" fmla="*/ 2194560 h 2734806"/>
              <a:gd name="connsiteX57" fmla="*/ 746898 w 1375826"/>
              <a:gd name="connsiteY57" fmla="*/ 2301611 h 2734806"/>
              <a:gd name="connsiteX58" fmla="*/ 791503 w 1375826"/>
              <a:gd name="connsiteY58" fmla="*/ 2306072 h 2734806"/>
              <a:gd name="connsiteX59" fmla="*/ 845028 w 1375826"/>
              <a:gd name="connsiteY59" fmla="*/ 2314993 h 2734806"/>
              <a:gd name="connsiteX60" fmla="*/ 876252 w 1375826"/>
              <a:gd name="connsiteY60" fmla="*/ 2355137 h 2734806"/>
              <a:gd name="connsiteX61" fmla="*/ 898554 w 1375826"/>
              <a:gd name="connsiteY61" fmla="*/ 2377440 h 2734806"/>
              <a:gd name="connsiteX62" fmla="*/ 952080 w 1375826"/>
              <a:gd name="connsiteY62" fmla="*/ 2381900 h 2734806"/>
              <a:gd name="connsiteX63" fmla="*/ 956541 w 1375826"/>
              <a:gd name="connsiteY63" fmla="*/ 2417584 h 2734806"/>
              <a:gd name="connsiteX64" fmla="*/ 987764 w 1375826"/>
              <a:gd name="connsiteY64" fmla="*/ 2430966 h 2734806"/>
              <a:gd name="connsiteX65" fmla="*/ 992225 w 1375826"/>
              <a:gd name="connsiteY65" fmla="*/ 2453268 h 2734806"/>
              <a:gd name="connsiteX66" fmla="*/ 996685 w 1375826"/>
              <a:gd name="connsiteY66" fmla="*/ 2471110 h 2734806"/>
              <a:gd name="connsiteX67" fmla="*/ 1023448 w 1375826"/>
              <a:gd name="connsiteY67" fmla="*/ 2475571 h 2734806"/>
              <a:gd name="connsiteX68" fmla="*/ 1063592 w 1375826"/>
              <a:gd name="connsiteY68" fmla="*/ 2480031 h 2734806"/>
              <a:gd name="connsiteX69" fmla="*/ 1072513 w 1375826"/>
              <a:gd name="connsiteY69" fmla="*/ 2506794 h 2734806"/>
              <a:gd name="connsiteX70" fmla="*/ 1076974 w 1375826"/>
              <a:gd name="connsiteY70" fmla="*/ 2520175 h 2734806"/>
              <a:gd name="connsiteX71" fmla="*/ 1094816 w 1375826"/>
              <a:gd name="connsiteY71" fmla="*/ 2533557 h 2734806"/>
              <a:gd name="connsiteX72" fmla="*/ 1108197 w 1375826"/>
              <a:gd name="connsiteY72" fmla="*/ 2538017 h 2734806"/>
              <a:gd name="connsiteX73" fmla="*/ 1117118 w 1375826"/>
              <a:gd name="connsiteY73" fmla="*/ 2569241 h 2734806"/>
              <a:gd name="connsiteX74" fmla="*/ 1130500 w 1375826"/>
              <a:gd name="connsiteY74" fmla="*/ 2578162 h 2734806"/>
              <a:gd name="connsiteX75" fmla="*/ 1148342 w 1375826"/>
              <a:gd name="connsiteY75" fmla="*/ 2636148 h 2734806"/>
              <a:gd name="connsiteX76" fmla="*/ 1152802 w 1375826"/>
              <a:gd name="connsiteY76" fmla="*/ 2649530 h 2734806"/>
              <a:gd name="connsiteX77" fmla="*/ 1179565 w 1375826"/>
              <a:gd name="connsiteY77" fmla="*/ 2658451 h 2734806"/>
              <a:gd name="connsiteX78" fmla="*/ 1291077 w 1375826"/>
              <a:gd name="connsiteY78" fmla="*/ 2662911 h 2734806"/>
              <a:gd name="connsiteX79" fmla="*/ 1304459 w 1375826"/>
              <a:gd name="connsiteY79" fmla="*/ 2707516 h 2734806"/>
              <a:gd name="connsiteX80" fmla="*/ 1308919 w 1375826"/>
              <a:gd name="connsiteY80" fmla="*/ 2729818 h 2734806"/>
              <a:gd name="connsiteX81" fmla="*/ 1322301 w 1375826"/>
              <a:gd name="connsiteY81" fmla="*/ 2734279 h 2734806"/>
              <a:gd name="connsiteX82" fmla="*/ 1375826 w 1375826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2541 w 1262318"/>
              <a:gd name="connsiteY5" fmla="*/ 169498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2541 w 1262318"/>
              <a:gd name="connsiteY5" fmla="*/ 169498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2541 w 1262318"/>
              <a:gd name="connsiteY5" fmla="*/ 169498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4894 w 1262318"/>
              <a:gd name="connsiteY10" fmla="*/ 490653 h 2734806"/>
              <a:gd name="connsiteX11" fmla="*/ 120434 w 1262318"/>
              <a:gd name="connsiteY11" fmla="*/ 628929 h 2734806"/>
              <a:gd name="connsiteX12" fmla="*/ 124894 w 1262318"/>
              <a:gd name="connsiteY12" fmla="*/ 673533 h 2734806"/>
              <a:gd name="connsiteX13" fmla="*/ 147197 w 1262318"/>
              <a:gd name="connsiteY13" fmla="*/ 677994 h 2734806"/>
              <a:gd name="connsiteX14" fmla="*/ 187341 w 1262318"/>
              <a:gd name="connsiteY14" fmla="*/ 789506 h 2734806"/>
              <a:gd name="connsiteX15" fmla="*/ 191801 w 1262318"/>
              <a:gd name="connsiteY15" fmla="*/ 865334 h 2734806"/>
              <a:gd name="connsiteX16" fmla="*/ 205183 w 1262318"/>
              <a:gd name="connsiteY16" fmla="*/ 914400 h 2734806"/>
              <a:gd name="connsiteX17" fmla="*/ 227485 w 1262318"/>
              <a:gd name="connsiteY17" fmla="*/ 1016991 h 2734806"/>
              <a:gd name="connsiteX18" fmla="*/ 231946 w 1262318"/>
              <a:gd name="connsiteY18" fmla="*/ 1083898 h 2734806"/>
              <a:gd name="connsiteX19" fmla="*/ 236406 w 1262318"/>
              <a:gd name="connsiteY19" fmla="*/ 1097280 h 2734806"/>
              <a:gd name="connsiteX20" fmla="*/ 240867 w 1262318"/>
              <a:gd name="connsiteY20" fmla="*/ 1119582 h 2734806"/>
              <a:gd name="connsiteX21" fmla="*/ 254248 w 1262318"/>
              <a:gd name="connsiteY21" fmla="*/ 1177569 h 2734806"/>
              <a:gd name="connsiteX22" fmla="*/ 258709 w 1262318"/>
              <a:gd name="connsiteY22" fmla="*/ 1190950 h 2734806"/>
              <a:gd name="connsiteX23" fmla="*/ 263169 w 1262318"/>
              <a:gd name="connsiteY23" fmla="*/ 1244476 h 2734806"/>
              <a:gd name="connsiteX24" fmla="*/ 272090 w 1262318"/>
              <a:gd name="connsiteY24" fmla="*/ 1257857 h 2734806"/>
              <a:gd name="connsiteX25" fmla="*/ 276551 w 1262318"/>
              <a:gd name="connsiteY25" fmla="*/ 1271239 h 2734806"/>
              <a:gd name="connsiteX26" fmla="*/ 281011 w 1262318"/>
              <a:gd name="connsiteY26" fmla="*/ 1422895 h 2734806"/>
              <a:gd name="connsiteX27" fmla="*/ 289932 w 1262318"/>
              <a:gd name="connsiteY27" fmla="*/ 1436277 h 2734806"/>
              <a:gd name="connsiteX28" fmla="*/ 294393 w 1262318"/>
              <a:gd name="connsiteY28" fmla="*/ 1458579 h 2734806"/>
              <a:gd name="connsiteX29" fmla="*/ 298853 w 1262318"/>
              <a:gd name="connsiteY29" fmla="*/ 1512105 h 2734806"/>
              <a:gd name="connsiteX30" fmla="*/ 312235 w 1262318"/>
              <a:gd name="connsiteY30" fmla="*/ 1521026 h 2734806"/>
              <a:gd name="connsiteX31" fmla="*/ 343458 w 1262318"/>
              <a:gd name="connsiteY31" fmla="*/ 1529947 h 2734806"/>
              <a:gd name="connsiteX32" fmla="*/ 347918 w 1262318"/>
              <a:gd name="connsiteY32" fmla="*/ 1614696 h 2734806"/>
              <a:gd name="connsiteX33" fmla="*/ 352379 w 1262318"/>
              <a:gd name="connsiteY33" fmla="*/ 1730669 h 2734806"/>
              <a:gd name="connsiteX34" fmla="*/ 365760 w 1262318"/>
              <a:gd name="connsiteY34" fmla="*/ 1784195 h 2734806"/>
              <a:gd name="connsiteX35" fmla="*/ 370221 w 1262318"/>
              <a:gd name="connsiteY35" fmla="*/ 1802037 h 2734806"/>
              <a:gd name="connsiteX36" fmla="*/ 379142 w 1262318"/>
              <a:gd name="connsiteY36" fmla="*/ 1842181 h 2734806"/>
              <a:gd name="connsiteX37" fmla="*/ 405905 w 1262318"/>
              <a:gd name="connsiteY37" fmla="*/ 1855563 h 2734806"/>
              <a:gd name="connsiteX38" fmla="*/ 405905 w 1262318"/>
              <a:gd name="connsiteY38" fmla="*/ 1922470 h 2734806"/>
              <a:gd name="connsiteX39" fmla="*/ 432668 w 1262318"/>
              <a:gd name="connsiteY39" fmla="*/ 1926931 h 2734806"/>
              <a:gd name="connsiteX40" fmla="*/ 437128 w 1262318"/>
              <a:gd name="connsiteY40" fmla="*/ 1949233 h 2734806"/>
              <a:gd name="connsiteX41" fmla="*/ 441589 w 1262318"/>
              <a:gd name="connsiteY41" fmla="*/ 1984917 h 2734806"/>
              <a:gd name="connsiteX42" fmla="*/ 454970 w 1262318"/>
              <a:gd name="connsiteY42" fmla="*/ 1989377 h 2734806"/>
              <a:gd name="connsiteX43" fmla="*/ 459431 w 1262318"/>
              <a:gd name="connsiteY43" fmla="*/ 2025061 h 2734806"/>
              <a:gd name="connsiteX44" fmla="*/ 463891 w 1262318"/>
              <a:gd name="connsiteY44" fmla="*/ 2038443 h 2734806"/>
              <a:gd name="connsiteX45" fmla="*/ 468352 w 1262318"/>
              <a:gd name="connsiteY45" fmla="*/ 2056285 h 2734806"/>
              <a:gd name="connsiteX46" fmla="*/ 472812 w 1262318"/>
              <a:gd name="connsiteY46" fmla="*/ 2069666 h 2734806"/>
              <a:gd name="connsiteX47" fmla="*/ 499575 w 1262318"/>
              <a:gd name="connsiteY47" fmla="*/ 2083048 h 2734806"/>
              <a:gd name="connsiteX48" fmla="*/ 544180 w 1262318"/>
              <a:gd name="connsiteY48" fmla="*/ 2091969 h 2734806"/>
              <a:gd name="connsiteX49" fmla="*/ 548640 w 1262318"/>
              <a:gd name="connsiteY49" fmla="*/ 2118731 h 2734806"/>
              <a:gd name="connsiteX50" fmla="*/ 562022 w 1262318"/>
              <a:gd name="connsiteY50" fmla="*/ 2127652 h 2734806"/>
              <a:gd name="connsiteX51" fmla="*/ 566482 w 1262318"/>
              <a:gd name="connsiteY51" fmla="*/ 2158876 h 2734806"/>
              <a:gd name="connsiteX52" fmla="*/ 579864 w 1262318"/>
              <a:gd name="connsiteY52" fmla="*/ 2163336 h 2734806"/>
              <a:gd name="connsiteX53" fmla="*/ 597706 w 1262318"/>
              <a:gd name="connsiteY53" fmla="*/ 2167797 h 2734806"/>
              <a:gd name="connsiteX54" fmla="*/ 624469 w 1262318"/>
              <a:gd name="connsiteY54" fmla="*/ 2176718 h 2734806"/>
              <a:gd name="connsiteX55" fmla="*/ 637850 w 1262318"/>
              <a:gd name="connsiteY55" fmla="*/ 2181178 h 2734806"/>
              <a:gd name="connsiteX56" fmla="*/ 628929 w 1262318"/>
              <a:gd name="connsiteY56" fmla="*/ 2194560 h 2734806"/>
              <a:gd name="connsiteX57" fmla="*/ 633390 w 1262318"/>
              <a:gd name="connsiteY57" fmla="*/ 2301611 h 2734806"/>
              <a:gd name="connsiteX58" fmla="*/ 677995 w 1262318"/>
              <a:gd name="connsiteY58" fmla="*/ 2306072 h 2734806"/>
              <a:gd name="connsiteX59" fmla="*/ 731520 w 1262318"/>
              <a:gd name="connsiteY59" fmla="*/ 2314993 h 2734806"/>
              <a:gd name="connsiteX60" fmla="*/ 762744 w 1262318"/>
              <a:gd name="connsiteY60" fmla="*/ 2355137 h 2734806"/>
              <a:gd name="connsiteX61" fmla="*/ 785046 w 1262318"/>
              <a:gd name="connsiteY61" fmla="*/ 2377440 h 2734806"/>
              <a:gd name="connsiteX62" fmla="*/ 838572 w 1262318"/>
              <a:gd name="connsiteY62" fmla="*/ 2381900 h 2734806"/>
              <a:gd name="connsiteX63" fmla="*/ 843033 w 1262318"/>
              <a:gd name="connsiteY63" fmla="*/ 2417584 h 2734806"/>
              <a:gd name="connsiteX64" fmla="*/ 874256 w 1262318"/>
              <a:gd name="connsiteY64" fmla="*/ 2430966 h 2734806"/>
              <a:gd name="connsiteX65" fmla="*/ 878717 w 1262318"/>
              <a:gd name="connsiteY65" fmla="*/ 2453268 h 2734806"/>
              <a:gd name="connsiteX66" fmla="*/ 883177 w 1262318"/>
              <a:gd name="connsiteY66" fmla="*/ 2471110 h 2734806"/>
              <a:gd name="connsiteX67" fmla="*/ 909940 w 1262318"/>
              <a:gd name="connsiteY67" fmla="*/ 2475571 h 2734806"/>
              <a:gd name="connsiteX68" fmla="*/ 950084 w 1262318"/>
              <a:gd name="connsiteY68" fmla="*/ 2480031 h 2734806"/>
              <a:gd name="connsiteX69" fmla="*/ 959005 w 1262318"/>
              <a:gd name="connsiteY69" fmla="*/ 2506794 h 2734806"/>
              <a:gd name="connsiteX70" fmla="*/ 963466 w 1262318"/>
              <a:gd name="connsiteY70" fmla="*/ 2520175 h 2734806"/>
              <a:gd name="connsiteX71" fmla="*/ 981308 w 1262318"/>
              <a:gd name="connsiteY71" fmla="*/ 2533557 h 2734806"/>
              <a:gd name="connsiteX72" fmla="*/ 994689 w 1262318"/>
              <a:gd name="connsiteY72" fmla="*/ 2538017 h 2734806"/>
              <a:gd name="connsiteX73" fmla="*/ 1003610 w 1262318"/>
              <a:gd name="connsiteY73" fmla="*/ 2569241 h 2734806"/>
              <a:gd name="connsiteX74" fmla="*/ 1016992 w 1262318"/>
              <a:gd name="connsiteY74" fmla="*/ 2578162 h 2734806"/>
              <a:gd name="connsiteX75" fmla="*/ 1034834 w 1262318"/>
              <a:gd name="connsiteY75" fmla="*/ 2636148 h 2734806"/>
              <a:gd name="connsiteX76" fmla="*/ 1039294 w 1262318"/>
              <a:gd name="connsiteY76" fmla="*/ 2649530 h 2734806"/>
              <a:gd name="connsiteX77" fmla="*/ 1066057 w 1262318"/>
              <a:gd name="connsiteY77" fmla="*/ 2658451 h 2734806"/>
              <a:gd name="connsiteX78" fmla="*/ 1177569 w 1262318"/>
              <a:gd name="connsiteY78" fmla="*/ 2662911 h 2734806"/>
              <a:gd name="connsiteX79" fmla="*/ 1190951 w 1262318"/>
              <a:gd name="connsiteY79" fmla="*/ 2707516 h 2734806"/>
              <a:gd name="connsiteX80" fmla="*/ 1195411 w 1262318"/>
              <a:gd name="connsiteY80" fmla="*/ 2729818 h 2734806"/>
              <a:gd name="connsiteX81" fmla="*/ 1208793 w 1262318"/>
              <a:gd name="connsiteY81" fmla="*/ 2734279 h 2734806"/>
              <a:gd name="connsiteX82" fmla="*/ 1262318 w 1262318"/>
              <a:gd name="connsiteY82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446049 h 2734806"/>
              <a:gd name="connsiteX10" fmla="*/ 120434 w 1262318"/>
              <a:gd name="connsiteY10" fmla="*/ 628929 h 2734806"/>
              <a:gd name="connsiteX11" fmla="*/ 124894 w 1262318"/>
              <a:gd name="connsiteY11" fmla="*/ 673533 h 2734806"/>
              <a:gd name="connsiteX12" fmla="*/ 147197 w 1262318"/>
              <a:gd name="connsiteY12" fmla="*/ 677994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32607 w 1262318"/>
              <a:gd name="connsiteY12" fmla="*/ 773627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42132 w 1262318"/>
              <a:gd name="connsiteY12" fmla="*/ 776008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7197 w 1262318"/>
              <a:gd name="connsiteY11" fmla="*/ 677994 h 2734806"/>
              <a:gd name="connsiteX12" fmla="*/ 142132 w 1262318"/>
              <a:gd name="connsiteY12" fmla="*/ 776008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0434 w 1262318"/>
              <a:gd name="connsiteY9" fmla="*/ 628929 h 2734806"/>
              <a:gd name="connsiteX10" fmla="*/ 124894 w 1262318"/>
              <a:gd name="connsiteY10" fmla="*/ 673533 h 2734806"/>
              <a:gd name="connsiteX11" fmla="*/ 142434 w 1262318"/>
              <a:gd name="connsiteY11" fmla="*/ 670850 h 2734806"/>
              <a:gd name="connsiteX12" fmla="*/ 142132 w 1262318"/>
              <a:gd name="connsiteY12" fmla="*/ 776008 h 2734806"/>
              <a:gd name="connsiteX13" fmla="*/ 187341 w 1262318"/>
              <a:gd name="connsiteY13" fmla="*/ 789506 h 2734806"/>
              <a:gd name="connsiteX14" fmla="*/ 191801 w 1262318"/>
              <a:gd name="connsiteY14" fmla="*/ 865334 h 2734806"/>
              <a:gd name="connsiteX15" fmla="*/ 205183 w 1262318"/>
              <a:gd name="connsiteY15" fmla="*/ 914400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24894 w 1262318"/>
              <a:gd name="connsiteY9" fmla="*/ 673533 h 2734806"/>
              <a:gd name="connsiteX10" fmla="*/ 142434 w 1262318"/>
              <a:gd name="connsiteY10" fmla="*/ 670850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2434 w 1262318"/>
              <a:gd name="connsiteY10" fmla="*/ 670850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2434 w 1262318"/>
              <a:gd name="connsiteY10" fmla="*/ 670850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76008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27485 w 1262318"/>
              <a:gd name="connsiteY15" fmla="*/ 1016991 h 2734806"/>
              <a:gd name="connsiteX16" fmla="*/ 231946 w 1262318"/>
              <a:gd name="connsiteY16" fmla="*/ 1083898 h 2734806"/>
              <a:gd name="connsiteX17" fmla="*/ 236406 w 1262318"/>
              <a:gd name="connsiteY17" fmla="*/ 1097280 h 2734806"/>
              <a:gd name="connsiteX18" fmla="*/ 240867 w 1262318"/>
              <a:gd name="connsiteY18" fmla="*/ 1119582 h 2734806"/>
              <a:gd name="connsiteX19" fmla="*/ 254248 w 1262318"/>
              <a:gd name="connsiteY19" fmla="*/ 1177569 h 2734806"/>
              <a:gd name="connsiteX20" fmla="*/ 258709 w 1262318"/>
              <a:gd name="connsiteY20" fmla="*/ 1190950 h 2734806"/>
              <a:gd name="connsiteX21" fmla="*/ 263169 w 1262318"/>
              <a:gd name="connsiteY21" fmla="*/ 1244476 h 2734806"/>
              <a:gd name="connsiteX22" fmla="*/ 272090 w 1262318"/>
              <a:gd name="connsiteY22" fmla="*/ 1257857 h 2734806"/>
              <a:gd name="connsiteX23" fmla="*/ 276551 w 1262318"/>
              <a:gd name="connsiteY23" fmla="*/ 1271239 h 2734806"/>
              <a:gd name="connsiteX24" fmla="*/ 281011 w 1262318"/>
              <a:gd name="connsiteY24" fmla="*/ 1422895 h 2734806"/>
              <a:gd name="connsiteX25" fmla="*/ 289932 w 1262318"/>
              <a:gd name="connsiteY25" fmla="*/ 1436277 h 2734806"/>
              <a:gd name="connsiteX26" fmla="*/ 294393 w 1262318"/>
              <a:gd name="connsiteY26" fmla="*/ 1458579 h 2734806"/>
              <a:gd name="connsiteX27" fmla="*/ 298853 w 1262318"/>
              <a:gd name="connsiteY27" fmla="*/ 1512105 h 2734806"/>
              <a:gd name="connsiteX28" fmla="*/ 312235 w 1262318"/>
              <a:gd name="connsiteY28" fmla="*/ 1521026 h 2734806"/>
              <a:gd name="connsiteX29" fmla="*/ 343458 w 1262318"/>
              <a:gd name="connsiteY29" fmla="*/ 1529947 h 2734806"/>
              <a:gd name="connsiteX30" fmla="*/ 347918 w 1262318"/>
              <a:gd name="connsiteY30" fmla="*/ 1614696 h 2734806"/>
              <a:gd name="connsiteX31" fmla="*/ 352379 w 1262318"/>
              <a:gd name="connsiteY31" fmla="*/ 1730669 h 2734806"/>
              <a:gd name="connsiteX32" fmla="*/ 365760 w 1262318"/>
              <a:gd name="connsiteY32" fmla="*/ 1784195 h 2734806"/>
              <a:gd name="connsiteX33" fmla="*/ 370221 w 1262318"/>
              <a:gd name="connsiteY33" fmla="*/ 1802037 h 2734806"/>
              <a:gd name="connsiteX34" fmla="*/ 379142 w 1262318"/>
              <a:gd name="connsiteY34" fmla="*/ 1842181 h 2734806"/>
              <a:gd name="connsiteX35" fmla="*/ 405905 w 1262318"/>
              <a:gd name="connsiteY35" fmla="*/ 1855563 h 2734806"/>
              <a:gd name="connsiteX36" fmla="*/ 405905 w 1262318"/>
              <a:gd name="connsiteY36" fmla="*/ 1922470 h 2734806"/>
              <a:gd name="connsiteX37" fmla="*/ 432668 w 1262318"/>
              <a:gd name="connsiteY37" fmla="*/ 1926931 h 2734806"/>
              <a:gd name="connsiteX38" fmla="*/ 437128 w 1262318"/>
              <a:gd name="connsiteY38" fmla="*/ 1949233 h 2734806"/>
              <a:gd name="connsiteX39" fmla="*/ 441589 w 1262318"/>
              <a:gd name="connsiteY39" fmla="*/ 1984917 h 2734806"/>
              <a:gd name="connsiteX40" fmla="*/ 454970 w 1262318"/>
              <a:gd name="connsiteY40" fmla="*/ 1989377 h 2734806"/>
              <a:gd name="connsiteX41" fmla="*/ 459431 w 1262318"/>
              <a:gd name="connsiteY41" fmla="*/ 2025061 h 2734806"/>
              <a:gd name="connsiteX42" fmla="*/ 463891 w 1262318"/>
              <a:gd name="connsiteY42" fmla="*/ 2038443 h 2734806"/>
              <a:gd name="connsiteX43" fmla="*/ 468352 w 1262318"/>
              <a:gd name="connsiteY43" fmla="*/ 2056285 h 2734806"/>
              <a:gd name="connsiteX44" fmla="*/ 472812 w 1262318"/>
              <a:gd name="connsiteY44" fmla="*/ 2069666 h 2734806"/>
              <a:gd name="connsiteX45" fmla="*/ 499575 w 1262318"/>
              <a:gd name="connsiteY45" fmla="*/ 2083048 h 2734806"/>
              <a:gd name="connsiteX46" fmla="*/ 544180 w 1262318"/>
              <a:gd name="connsiteY46" fmla="*/ 2091969 h 2734806"/>
              <a:gd name="connsiteX47" fmla="*/ 548640 w 1262318"/>
              <a:gd name="connsiteY47" fmla="*/ 2118731 h 2734806"/>
              <a:gd name="connsiteX48" fmla="*/ 562022 w 1262318"/>
              <a:gd name="connsiteY48" fmla="*/ 2127652 h 2734806"/>
              <a:gd name="connsiteX49" fmla="*/ 566482 w 1262318"/>
              <a:gd name="connsiteY49" fmla="*/ 2158876 h 2734806"/>
              <a:gd name="connsiteX50" fmla="*/ 579864 w 1262318"/>
              <a:gd name="connsiteY50" fmla="*/ 2163336 h 2734806"/>
              <a:gd name="connsiteX51" fmla="*/ 597706 w 1262318"/>
              <a:gd name="connsiteY51" fmla="*/ 2167797 h 2734806"/>
              <a:gd name="connsiteX52" fmla="*/ 624469 w 1262318"/>
              <a:gd name="connsiteY52" fmla="*/ 2176718 h 2734806"/>
              <a:gd name="connsiteX53" fmla="*/ 637850 w 1262318"/>
              <a:gd name="connsiteY53" fmla="*/ 218117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81011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37850 w 1262318"/>
              <a:gd name="connsiteY54" fmla="*/ 2181178 h 2734806"/>
              <a:gd name="connsiteX55" fmla="*/ 628929 w 1262318"/>
              <a:gd name="connsiteY55" fmla="*/ 2194560 h 2734806"/>
              <a:gd name="connsiteX56" fmla="*/ 633390 w 1262318"/>
              <a:gd name="connsiteY56" fmla="*/ 2301611 h 2734806"/>
              <a:gd name="connsiteX57" fmla="*/ 677995 w 1262318"/>
              <a:gd name="connsiteY57" fmla="*/ 2306072 h 2734806"/>
              <a:gd name="connsiteX58" fmla="*/ 731520 w 1262318"/>
              <a:gd name="connsiteY58" fmla="*/ 2314993 h 2734806"/>
              <a:gd name="connsiteX59" fmla="*/ 762744 w 1262318"/>
              <a:gd name="connsiteY59" fmla="*/ 2355137 h 2734806"/>
              <a:gd name="connsiteX60" fmla="*/ 785046 w 1262318"/>
              <a:gd name="connsiteY60" fmla="*/ 2377440 h 2734806"/>
              <a:gd name="connsiteX61" fmla="*/ 838572 w 1262318"/>
              <a:gd name="connsiteY61" fmla="*/ 2381900 h 2734806"/>
              <a:gd name="connsiteX62" fmla="*/ 843033 w 1262318"/>
              <a:gd name="connsiteY62" fmla="*/ 2417584 h 2734806"/>
              <a:gd name="connsiteX63" fmla="*/ 874256 w 1262318"/>
              <a:gd name="connsiteY63" fmla="*/ 2430966 h 2734806"/>
              <a:gd name="connsiteX64" fmla="*/ 878717 w 1262318"/>
              <a:gd name="connsiteY64" fmla="*/ 2453268 h 2734806"/>
              <a:gd name="connsiteX65" fmla="*/ 883177 w 1262318"/>
              <a:gd name="connsiteY65" fmla="*/ 2471110 h 2734806"/>
              <a:gd name="connsiteX66" fmla="*/ 909940 w 1262318"/>
              <a:gd name="connsiteY66" fmla="*/ 2475571 h 2734806"/>
              <a:gd name="connsiteX67" fmla="*/ 950084 w 1262318"/>
              <a:gd name="connsiteY67" fmla="*/ 2480031 h 2734806"/>
              <a:gd name="connsiteX68" fmla="*/ 959005 w 1262318"/>
              <a:gd name="connsiteY68" fmla="*/ 2506794 h 2734806"/>
              <a:gd name="connsiteX69" fmla="*/ 963466 w 1262318"/>
              <a:gd name="connsiteY69" fmla="*/ 2520175 h 2734806"/>
              <a:gd name="connsiteX70" fmla="*/ 981308 w 1262318"/>
              <a:gd name="connsiteY70" fmla="*/ 2533557 h 2734806"/>
              <a:gd name="connsiteX71" fmla="*/ 994689 w 1262318"/>
              <a:gd name="connsiteY71" fmla="*/ 2538017 h 2734806"/>
              <a:gd name="connsiteX72" fmla="*/ 1003610 w 1262318"/>
              <a:gd name="connsiteY72" fmla="*/ 2569241 h 2734806"/>
              <a:gd name="connsiteX73" fmla="*/ 1016992 w 1262318"/>
              <a:gd name="connsiteY73" fmla="*/ 2578162 h 2734806"/>
              <a:gd name="connsiteX74" fmla="*/ 1034834 w 1262318"/>
              <a:gd name="connsiteY74" fmla="*/ 2636148 h 2734806"/>
              <a:gd name="connsiteX75" fmla="*/ 1039294 w 1262318"/>
              <a:gd name="connsiteY75" fmla="*/ 2649530 h 2734806"/>
              <a:gd name="connsiteX76" fmla="*/ 1066057 w 1262318"/>
              <a:gd name="connsiteY76" fmla="*/ 2658451 h 2734806"/>
              <a:gd name="connsiteX77" fmla="*/ 1177569 w 1262318"/>
              <a:gd name="connsiteY77" fmla="*/ 2662911 h 2734806"/>
              <a:gd name="connsiteX78" fmla="*/ 1190951 w 1262318"/>
              <a:gd name="connsiteY78" fmla="*/ 2707516 h 2734806"/>
              <a:gd name="connsiteX79" fmla="*/ 1195411 w 1262318"/>
              <a:gd name="connsiteY79" fmla="*/ 2729818 h 2734806"/>
              <a:gd name="connsiteX80" fmla="*/ 1208793 w 1262318"/>
              <a:gd name="connsiteY80" fmla="*/ 2734279 h 2734806"/>
              <a:gd name="connsiteX81" fmla="*/ 1262318 w 1262318"/>
              <a:gd name="connsiteY81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4469 w 1262318"/>
              <a:gd name="connsiteY53" fmla="*/ 2176718 h 2734806"/>
              <a:gd name="connsiteX54" fmla="*/ 628929 w 1262318"/>
              <a:gd name="connsiteY54" fmla="*/ 2194560 h 2734806"/>
              <a:gd name="connsiteX55" fmla="*/ 633390 w 1262318"/>
              <a:gd name="connsiteY55" fmla="*/ 2301611 h 2734806"/>
              <a:gd name="connsiteX56" fmla="*/ 677995 w 1262318"/>
              <a:gd name="connsiteY56" fmla="*/ 2306072 h 2734806"/>
              <a:gd name="connsiteX57" fmla="*/ 731520 w 1262318"/>
              <a:gd name="connsiteY57" fmla="*/ 2314993 h 2734806"/>
              <a:gd name="connsiteX58" fmla="*/ 762744 w 1262318"/>
              <a:gd name="connsiteY58" fmla="*/ 2355137 h 2734806"/>
              <a:gd name="connsiteX59" fmla="*/ 785046 w 1262318"/>
              <a:gd name="connsiteY59" fmla="*/ 2377440 h 2734806"/>
              <a:gd name="connsiteX60" fmla="*/ 838572 w 1262318"/>
              <a:gd name="connsiteY60" fmla="*/ 2381900 h 2734806"/>
              <a:gd name="connsiteX61" fmla="*/ 843033 w 1262318"/>
              <a:gd name="connsiteY61" fmla="*/ 2417584 h 2734806"/>
              <a:gd name="connsiteX62" fmla="*/ 874256 w 1262318"/>
              <a:gd name="connsiteY62" fmla="*/ 2430966 h 2734806"/>
              <a:gd name="connsiteX63" fmla="*/ 878717 w 1262318"/>
              <a:gd name="connsiteY63" fmla="*/ 2453268 h 2734806"/>
              <a:gd name="connsiteX64" fmla="*/ 883177 w 1262318"/>
              <a:gd name="connsiteY64" fmla="*/ 2471110 h 2734806"/>
              <a:gd name="connsiteX65" fmla="*/ 909940 w 1262318"/>
              <a:gd name="connsiteY65" fmla="*/ 2475571 h 2734806"/>
              <a:gd name="connsiteX66" fmla="*/ 950084 w 1262318"/>
              <a:gd name="connsiteY66" fmla="*/ 2480031 h 2734806"/>
              <a:gd name="connsiteX67" fmla="*/ 959005 w 1262318"/>
              <a:gd name="connsiteY67" fmla="*/ 2506794 h 2734806"/>
              <a:gd name="connsiteX68" fmla="*/ 963466 w 1262318"/>
              <a:gd name="connsiteY68" fmla="*/ 2520175 h 2734806"/>
              <a:gd name="connsiteX69" fmla="*/ 981308 w 1262318"/>
              <a:gd name="connsiteY69" fmla="*/ 2533557 h 2734806"/>
              <a:gd name="connsiteX70" fmla="*/ 994689 w 1262318"/>
              <a:gd name="connsiteY70" fmla="*/ 2538017 h 2734806"/>
              <a:gd name="connsiteX71" fmla="*/ 1003610 w 1262318"/>
              <a:gd name="connsiteY71" fmla="*/ 2569241 h 2734806"/>
              <a:gd name="connsiteX72" fmla="*/ 1016992 w 1262318"/>
              <a:gd name="connsiteY72" fmla="*/ 2578162 h 2734806"/>
              <a:gd name="connsiteX73" fmla="*/ 1034834 w 1262318"/>
              <a:gd name="connsiteY73" fmla="*/ 2636148 h 2734806"/>
              <a:gd name="connsiteX74" fmla="*/ 1039294 w 1262318"/>
              <a:gd name="connsiteY74" fmla="*/ 2649530 h 2734806"/>
              <a:gd name="connsiteX75" fmla="*/ 1066057 w 1262318"/>
              <a:gd name="connsiteY75" fmla="*/ 2658451 h 2734806"/>
              <a:gd name="connsiteX76" fmla="*/ 1177569 w 1262318"/>
              <a:gd name="connsiteY76" fmla="*/ 2662911 h 2734806"/>
              <a:gd name="connsiteX77" fmla="*/ 1190951 w 1262318"/>
              <a:gd name="connsiteY77" fmla="*/ 2707516 h 2734806"/>
              <a:gd name="connsiteX78" fmla="*/ 1195411 w 1262318"/>
              <a:gd name="connsiteY78" fmla="*/ 2729818 h 2734806"/>
              <a:gd name="connsiteX79" fmla="*/ 1208793 w 1262318"/>
              <a:gd name="connsiteY79" fmla="*/ 2734279 h 2734806"/>
              <a:gd name="connsiteX80" fmla="*/ 1262318 w 1262318"/>
              <a:gd name="connsiteY80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8929 w 1262318"/>
              <a:gd name="connsiteY53" fmla="*/ 2194560 h 2734806"/>
              <a:gd name="connsiteX54" fmla="*/ 633390 w 1262318"/>
              <a:gd name="connsiteY54" fmla="*/ 2301611 h 2734806"/>
              <a:gd name="connsiteX55" fmla="*/ 677995 w 1262318"/>
              <a:gd name="connsiteY55" fmla="*/ 2306072 h 2734806"/>
              <a:gd name="connsiteX56" fmla="*/ 731520 w 1262318"/>
              <a:gd name="connsiteY56" fmla="*/ 2314993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79864 w 1262318"/>
              <a:gd name="connsiteY51" fmla="*/ 2163336 h 2734806"/>
              <a:gd name="connsiteX52" fmla="*/ 597706 w 1262318"/>
              <a:gd name="connsiteY52" fmla="*/ 2167797 h 2734806"/>
              <a:gd name="connsiteX53" fmla="*/ 628929 w 1262318"/>
              <a:gd name="connsiteY53" fmla="*/ 2194560 h 2734806"/>
              <a:gd name="connsiteX54" fmla="*/ 633390 w 1262318"/>
              <a:gd name="connsiteY54" fmla="*/ 2301611 h 2734806"/>
              <a:gd name="connsiteX55" fmla="*/ 677995 w 1262318"/>
              <a:gd name="connsiteY55" fmla="*/ 2306072 h 2734806"/>
              <a:gd name="connsiteX56" fmla="*/ 731520 w 1262318"/>
              <a:gd name="connsiteY56" fmla="*/ 2314993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44180 w 1262318"/>
              <a:gd name="connsiteY47" fmla="*/ 2091969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99575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314993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677995 w 1262318"/>
              <a:gd name="connsiteY54" fmla="*/ 2306072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301611 h 2734806"/>
              <a:gd name="connsiteX54" fmla="*/ 731520 w 1262318"/>
              <a:gd name="connsiteY54" fmla="*/ 2298324 h 2734806"/>
              <a:gd name="connsiteX55" fmla="*/ 762744 w 1262318"/>
              <a:gd name="connsiteY55" fmla="*/ 2355137 h 2734806"/>
              <a:gd name="connsiteX56" fmla="*/ 785046 w 1262318"/>
              <a:gd name="connsiteY56" fmla="*/ 2377440 h 2734806"/>
              <a:gd name="connsiteX57" fmla="*/ 838572 w 1262318"/>
              <a:gd name="connsiteY57" fmla="*/ 2381900 h 2734806"/>
              <a:gd name="connsiteX58" fmla="*/ 843033 w 1262318"/>
              <a:gd name="connsiteY58" fmla="*/ 2417584 h 2734806"/>
              <a:gd name="connsiteX59" fmla="*/ 874256 w 1262318"/>
              <a:gd name="connsiteY59" fmla="*/ 2430966 h 2734806"/>
              <a:gd name="connsiteX60" fmla="*/ 878717 w 1262318"/>
              <a:gd name="connsiteY60" fmla="*/ 2453268 h 2734806"/>
              <a:gd name="connsiteX61" fmla="*/ 883177 w 1262318"/>
              <a:gd name="connsiteY61" fmla="*/ 2471110 h 2734806"/>
              <a:gd name="connsiteX62" fmla="*/ 909940 w 1262318"/>
              <a:gd name="connsiteY62" fmla="*/ 2475571 h 2734806"/>
              <a:gd name="connsiteX63" fmla="*/ 950084 w 1262318"/>
              <a:gd name="connsiteY63" fmla="*/ 2480031 h 2734806"/>
              <a:gd name="connsiteX64" fmla="*/ 959005 w 1262318"/>
              <a:gd name="connsiteY64" fmla="*/ 2506794 h 2734806"/>
              <a:gd name="connsiteX65" fmla="*/ 963466 w 1262318"/>
              <a:gd name="connsiteY65" fmla="*/ 2520175 h 2734806"/>
              <a:gd name="connsiteX66" fmla="*/ 981308 w 1262318"/>
              <a:gd name="connsiteY66" fmla="*/ 2533557 h 2734806"/>
              <a:gd name="connsiteX67" fmla="*/ 994689 w 1262318"/>
              <a:gd name="connsiteY67" fmla="*/ 2538017 h 2734806"/>
              <a:gd name="connsiteX68" fmla="*/ 1003610 w 1262318"/>
              <a:gd name="connsiteY68" fmla="*/ 2569241 h 2734806"/>
              <a:gd name="connsiteX69" fmla="*/ 1016992 w 1262318"/>
              <a:gd name="connsiteY69" fmla="*/ 2578162 h 2734806"/>
              <a:gd name="connsiteX70" fmla="*/ 1034834 w 1262318"/>
              <a:gd name="connsiteY70" fmla="*/ 2636148 h 2734806"/>
              <a:gd name="connsiteX71" fmla="*/ 1039294 w 1262318"/>
              <a:gd name="connsiteY71" fmla="*/ 2649530 h 2734806"/>
              <a:gd name="connsiteX72" fmla="*/ 1066057 w 1262318"/>
              <a:gd name="connsiteY72" fmla="*/ 2658451 h 2734806"/>
              <a:gd name="connsiteX73" fmla="*/ 1177569 w 1262318"/>
              <a:gd name="connsiteY73" fmla="*/ 2662911 h 2734806"/>
              <a:gd name="connsiteX74" fmla="*/ 1190951 w 1262318"/>
              <a:gd name="connsiteY74" fmla="*/ 2707516 h 2734806"/>
              <a:gd name="connsiteX75" fmla="*/ 1195411 w 1262318"/>
              <a:gd name="connsiteY75" fmla="*/ 2729818 h 2734806"/>
              <a:gd name="connsiteX76" fmla="*/ 1208793 w 1262318"/>
              <a:gd name="connsiteY76" fmla="*/ 2734279 h 2734806"/>
              <a:gd name="connsiteX77" fmla="*/ 1262318 w 1262318"/>
              <a:gd name="connsiteY77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726259 w 1262318"/>
              <a:gd name="connsiteY53" fmla="*/ 2196836 h 2734806"/>
              <a:gd name="connsiteX54" fmla="*/ 731520 w 1262318"/>
              <a:gd name="connsiteY54" fmla="*/ 2298324 h 2734806"/>
              <a:gd name="connsiteX55" fmla="*/ 762744 w 1262318"/>
              <a:gd name="connsiteY55" fmla="*/ 2355137 h 2734806"/>
              <a:gd name="connsiteX56" fmla="*/ 785046 w 1262318"/>
              <a:gd name="connsiteY56" fmla="*/ 2377440 h 2734806"/>
              <a:gd name="connsiteX57" fmla="*/ 838572 w 1262318"/>
              <a:gd name="connsiteY57" fmla="*/ 2381900 h 2734806"/>
              <a:gd name="connsiteX58" fmla="*/ 843033 w 1262318"/>
              <a:gd name="connsiteY58" fmla="*/ 2417584 h 2734806"/>
              <a:gd name="connsiteX59" fmla="*/ 874256 w 1262318"/>
              <a:gd name="connsiteY59" fmla="*/ 2430966 h 2734806"/>
              <a:gd name="connsiteX60" fmla="*/ 878717 w 1262318"/>
              <a:gd name="connsiteY60" fmla="*/ 2453268 h 2734806"/>
              <a:gd name="connsiteX61" fmla="*/ 883177 w 1262318"/>
              <a:gd name="connsiteY61" fmla="*/ 2471110 h 2734806"/>
              <a:gd name="connsiteX62" fmla="*/ 909940 w 1262318"/>
              <a:gd name="connsiteY62" fmla="*/ 2475571 h 2734806"/>
              <a:gd name="connsiteX63" fmla="*/ 950084 w 1262318"/>
              <a:gd name="connsiteY63" fmla="*/ 2480031 h 2734806"/>
              <a:gd name="connsiteX64" fmla="*/ 959005 w 1262318"/>
              <a:gd name="connsiteY64" fmla="*/ 2506794 h 2734806"/>
              <a:gd name="connsiteX65" fmla="*/ 963466 w 1262318"/>
              <a:gd name="connsiteY65" fmla="*/ 2520175 h 2734806"/>
              <a:gd name="connsiteX66" fmla="*/ 981308 w 1262318"/>
              <a:gd name="connsiteY66" fmla="*/ 2533557 h 2734806"/>
              <a:gd name="connsiteX67" fmla="*/ 994689 w 1262318"/>
              <a:gd name="connsiteY67" fmla="*/ 2538017 h 2734806"/>
              <a:gd name="connsiteX68" fmla="*/ 1003610 w 1262318"/>
              <a:gd name="connsiteY68" fmla="*/ 2569241 h 2734806"/>
              <a:gd name="connsiteX69" fmla="*/ 1016992 w 1262318"/>
              <a:gd name="connsiteY69" fmla="*/ 2578162 h 2734806"/>
              <a:gd name="connsiteX70" fmla="*/ 1034834 w 1262318"/>
              <a:gd name="connsiteY70" fmla="*/ 2636148 h 2734806"/>
              <a:gd name="connsiteX71" fmla="*/ 1039294 w 1262318"/>
              <a:gd name="connsiteY71" fmla="*/ 2649530 h 2734806"/>
              <a:gd name="connsiteX72" fmla="*/ 1066057 w 1262318"/>
              <a:gd name="connsiteY72" fmla="*/ 2658451 h 2734806"/>
              <a:gd name="connsiteX73" fmla="*/ 1177569 w 1262318"/>
              <a:gd name="connsiteY73" fmla="*/ 2662911 h 2734806"/>
              <a:gd name="connsiteX74" fmla="*/ 1190951 w 1262318"/>
              <a:gd name="connsiteY74" fmla="*/ 2707516 h 2734806"/>
              <a:gd name="connsiteX75" fmla="*/ 1195411 w 1262318"/>
              <a:gd name="connsiteY75" fmla="*/ 2729818 h 2734806"/>
              <a:gd name="connsiteX76" fmla="*/ 1208793 w 1262318"/>
              <a:gd name="connsiteY76" fmla="*/ 2734279 h 2734806"/>
              <a:gd name="connsiteX77" fmla="*/ 1262318 w 1262318"/>
              <a:gd name="connsiteY77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294467 h 2734806"/>
              <a:gd name="connsiteX54" fmla="*/ 731520 w 1262318"/>
              <a:gd name="connsiteY54" fmla="*/ 2298324 h 2734806"/>
              <a:gd name="connsiteX55" fmla="*/ 762744 w 1262318"/>
              <a:gd name="connsiteY55" fmla="*/ 2355137 h 2734806"/>
              <a:gd name="connsiteX56" fmla="*/ 785046 w 1262318"/>
              <a:gd name="connsiteY56" fmla="*/ 2377440 h 2734806"/>
              <a:gd name="connsiteX57" fmla="*/ 838572 w 1262318"/>
              <a:gd name="connsiteY57" fmla="*/ 2381900 h 2734806"/>
              <a:gd name="connsiteX58" fmla="*/ 843033 w 1262318"/>
              <a:gd name="connsiteY58" fmla="*/ 2417584 h 2734806"/>
              <a:gd name="connsiteX59" fmla="*/ 874256 w 1262318"/>
              <a:gd name="connsiteY59" fmla="*/ 2430966 h 2734806"/>
              <a:gd name="connsiteX60" fmla="*/ 878717 w 1262318"/>
              <a:gd name="connsiteY60" fmla="*/ 2453268 h 2734806"/>
              <a:gd name="connsiteX61" fmla="*/ 883177 w 1262318"/>
              <a:gd name="connsiteY61" fmla="*/ 2471110 h 2734806"/>
              <a:gd name="connsiteX62" fmla="*/ 909940 w 1262318"/>
              <a:gd name="connsiteY62" fmla="*/ 2475571 h 2734806"/>
              <a:gd name="connsiteX63" fmla="*/ 950084 w 1262318"/>
              <a:gd name="connsiteY63" fmla="*/ 2480031 h 2734806"/>
              <a:gd name="connsiteX64" fmla="*/ 959005 w 1262318"/>
              <a:gd name="connsiteY64" fmla="*/ 2506794 h 2734806"/>
              <a:gd name="connsiteX65" fmla="*/ 963466 w 1262318"/>
              <a:gd name="connsiteY65" fmla="*/ 2520175 h 2734806"/>
              <a:gd name="connsiteX66" fmla="*/ 981308 w 1262318"/>
              <a:gd name="connsiteY66" fmla="*/ 2533557 h 2734806"/>
              <a:gd name="connsiteX67" fmla="*/ 994689 w 1262318"/>
              <a:gd name="connsiteY67" fmla="*/ 2538017 h 2734806"/>
              <a:gd name="connsiteX68" fmla="*/ 1003610 w 1262318"/>
              <a:gd name="connsiteY68" fmla="*/ 2569241 h 2734806"/>
              <a:gd name="connsiteX69" fmla="*/ 1016992 w 1262318"/>
              <a:gd name="connsiteY69" fmla="*/ 2578162 h 2734806"/>
              <a:gd name="connsiteX70" fmla="*/ 1034834 w 1262318"/>
              <a:gd name="connsiteY70" fmla="*/ 2636148 h 2734806"/>
              <a:gd name="connsiteX71" fmla="*/ 1039294 w 1262318"/>
              <a:gd name="connsiteY71" fmla="*/ 2649530 h 2734806"/>
              <a:gd name="connsiteX72" fmla="*/ 1066057 w 1262318"/>
              <a:gd name="connsiteY72" fmla="*/ 2658451 h 2734806"/>
              <a:gd name="connsiteX73" fmla="*/ 1177569 w 1262318"/>
              <a:gd name="connsiteY73" fmla="*/ 2662911 h 2734806"/>
              <a:gd name="connsiteX74" fmla="*/ 1190951 w 1262318"/>
              <a:gd name="connsiteY74" fmla="*/ 2707516 h 2734806"/>
              <a:gd name="connsiteX75" fmla="*/ 1195411 w 1262318"/>
              <a:gd name="connsiteY75" fmla="*/ 2729818 h 2734806"/>
              <a:gd name="connsiteX76" fmla="*/ 1208793 w 1262318"/>
              <a:gd name="connsiteY76" fmla="*/ 2734279 h 2734806"/>
              <a:gd name="connsiteX77" fmla="*/ 1262318 w 1262318"/>
              <a:gd name="connsiteY77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28929 w 1262318"/>
              <a:gd name="connsiteY52" fmla="*/ 2194560 h 2734806"/>
              <a:gd name="connsiteX53" fmla="*/ 633390 w 1262318"/>
              <a:gd name="connsiteY53" fmla="*/ 2294467 h 2734806"/>
              <a:gd name="connsiteX54" fmla="*/ 731520 w 1262318"/>
              <a:gd name="connsiteY54" fmla="*/ 2298324 h 2734806"/>
              <a:gd name="connsiteX55" fmla="*/ 762744 w 1262318"/>
              <a:gd name="connsiteY55" fmla="*/ 2355137 h 2734806"/>
              <a:gd name="connsiteX56" fmla="*/ 785046 w 1262318"/>
              <a:gd name="connsiteY56" fmla="*/ 2377440 h 2734806"/>
              <a:gd name="connsiteX57" fmla="*/ 838572 w 1262318"/>
              <a:gd name="connsiteY57" fmla="*/ 2381900 h 2734806"/>
              <a:gd name="connsiteX58" fmla="*/ 843033 w 1262318"/>
              <a:gd name="connsiteY58" fmla="*/ 2417584 h 2734806"/>
              <a:gd name="connsiteX59" fmla="*/ 874256 w 1262318"/>
              <a:gd name="connsiteY59" fmla="*/ 2430966 h 2734806"/>
              <a:gd name="connsiteX60" fmla="*/ 878717 w 1262318"/>
              <a:gd name="connsiteY60" fmla="*/ 2453268 h 2734806"/>
              <a:gd name="connsiteX61" fmla="*/ 883177 w 1262318"/>
              <a:gd name="connsiteY61" fmla="*/ 2471110 h 2734806"/>
              <a:gd name="connsiteX62" fmla="*/ 909940 w 1262318"/>
              <a:gd name="connsiteY62" fmla="*/ 2475571 h 2734806"/>
              <a:gd name="connsiteX63" fmla="*/ 950084 w 1262318"/>
              <a:gd name="connsiteY63" fmla="*/ 2480031 h 2734806"/>
              <a:gd name="connsiteX64" fmla="*/ 959005 w 1262318"/>
              <a:gd name="connsiteY64" fmla="*/ 2506794 h 2734806"/>
              <a:gd name="connsiteX65" fmla="*/ 963466 w 1262318"/>
              <a:gd name="connsiteY65" fmla="*/ 2520175 h 2734806"/>
              <a:gd name="connsiteX66" fmla="*/ 981308 w 1262318"/>
              <a:gd name="connsiteY66" fmla="*/ 2533557 h 2734806"/>
              <a:gd name="connsiteX67" fmla="*/ 994689 w 1262318"/>
              <a:gd name="connsiteY67" fmla="*/ 2538017 h 2734806"/>
              <a:gd name="connsiteX68" fmla="*/ 1003610 w 1262318"/>
              <a:gd name="connsiteY68" fmla="*/ 2569241 h 2734806"/>
              <a:gd name="connsiteX69" fmla="*/ 1016992 w 1262318"/>
              <a:gd name="connsiteY69" fmla="*/ 2578162 h 2734806"/>
              <a:gd name="connsiteX70" fmla="*/ 1034834 w 1262318"/>
              <a:gd name="connsiteY70" fmla="*/ 2636148 h 2734806"/>
              <a:gd name="connsiteX71" fmla="*/ 1039294 w 1262318"/>
              <a:gd name="connsiteY71" fmla="*/ 2649530 h 2734806"/>
              <a:gd name="connsiteX72" fmla="*/ 1066057 w 1262318"/>
              <a:gd name="connsiteY72" fmla="*/ 2658451 h 2734806"/>
              <a:gd name="connsiteX73" fmla="*/ 1177569 w 1262318"/>
              <a:gd name="connsiteY73" fmla="*/ 2662911 h 2734806"/>
              <a:gd name="connsiteX74" fmla="*/ 1190951 w 1262318"/>
              <a:gd name="connsiteY74" fmla="*/ 2707516 h 2734806"/>
              <a:gd name="connsiteX75" fmla="*/ 1195411 w 1262318"/>
              <a:gd name="connsiteY75" fmla="*/ 2729818 h 2734806"/>
              <a:gd name="connsiteX76" fmla="*/ 1208793 w 1262318"/>
              <a:gd name="connsiteY76" fmla="*/ 2734279 h 2734806"/>
              <a:gd name="connsiteX77" fmla="*/ 1262318 w 1262318"/>
              <a:gd name="connsiteY77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08857 w 1262318"/>
              <a:gd name="connsiteY52" fmla="*/ 2199996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08857 w 1262318"/>
              <a:gd name="connsiteY52" fmla="*/ 2199996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08857 w 1262318"/>
              <a:gd name="connsiteY52" fmla="*/ 2199996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62744 w 1262318"/>
              <a:gd name="connsiteY56" fmla="*/ 2355137 h 2734806"/>
              <a:gd name="connsiteX57" fmla="*/ 785046 w 1262318"/>
              <a:gd name="connsiteY57" fmla="*/ 2377440 h 2734806"/>
              <a:gd name="connsiteX58" fmla="*/ 838572 w 1262318"/>
              <a:gd name="connsiteY58" fmla="*/ 2381900 h 2734806"/>
              <a:gd name="connsiteX59" fmla="*/ 843033 w 1262318"/>
              <a:gd name="connsiteY59" fmla="*/ 2417584 h 2734806"/>
              <a:gd name="connsiteX60" fmla="*/ 874256 w 1262318"/>
              <a:gd name="connsiteY60" fmla="*/ 2430966 h 2734806"/>
              <a:gd name="connsiteX61" fmla="*/ 878717 w 1262318"/>
              <a:gd name="connsiteY61" fmla="*/ 2453268 h 2734806"/>
              <a:gd name="connsiteX62" fmla="*/ 883177 w 1262318"/>
              <a:gd name="connsiteY62" fmla="*/ 2471110 h 2734806"/>
              <a:gd name="connsiteX63" fmla="*/ 909940 w 1262318"/>
              <a:gd name="connsiteY63" fmla="*/ 2475571 h 2734806"/>
              <a:gd name="connsiteX64" fmla="*/ 950084 w 1262318"/>
              <a:gd name="connsiteY64" fmla="*/ 2480031 h 2734806"/>
              <a:gd name="connsiteX65" fmla="*/ 959005 w 1262318"/>
              <a:gd name="connsiteY65" fmla="*/ 2506794 h 2734806"/>
              <a:gd name="connsiteX66" fmla="*/ 963466 w 1262318"/>
              <a:gd name="connsiteY66" fmla="*/ 2520175 h 2734806"/>
              <a:gd name="connsiteX67" fmla="*/ 981308 w 1262318"/>
              <a:gd name="connsiteY67" fmla="*/ 2533557 h 2734806"/>
              <a:gd name="connsiteX68" fmla="*/ 994689 w 1262318"/>
              <a:gd name="connsiteY68" fmla="*/ 2538017 h 2734806"/>
              <a:gd name="connsiteX69" fmla="*/ 1003610 w 1262318"/>
              <a:gd name="connsiteY69" fmla="*/ 2569241 h 2734806"/>
              <a:gd name="connsiteX70" fmla="*/ 1016992 w 1262318"/>
              <a:gd name="connsiteY70" fmla="*/ 2578162 h 2734806"/>
              <a:gd name="connsiteX71" fmla="*/ 1034834 w 1262318"/>
              <a:gd name="connsiteY71" fmla="*/ 2636148 h 2734806"/>
              <a:gd name="connsiteX72" fmla="*/ 1039294 w 1262318"/>
              <a:gd name="connsiteY72" fmla="*/ 2649530 h 2734806"/>
              <a:gd name="connsiteX73" fmla="*/ 1066057 w 1262318"/>
              <a:gd name="connsiteY73" fmla="*/ 2658451 h 2734806"/>
              <a:gd name="connsiteX74" fmla="*/ 1177569 w 1262318"/>
              <a:gd name="connsiteY74" fmla="*/ 2662911 h 2734806"/>
              <a:gd name="connsiteX75" fmla="*/ 1190951 w 1262318"/>
              <a:gd name="connsiteY75" fmla="*/ 2707516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39826 w 1262318"/>
              <a:gd name="connsiteY56" fmla="*/ 2333346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39826 w 1262318"/>
              <a:gd name="connsiteY56" fmla="*/ 2333346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39826 w 1262318"/>
              <a:gd name="connsiteY56" fmla="*/ 2333346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0951 w 1262318"/>
              <a:gd name="connsiteY76" fmla="*/ 2707516 h 2734806"/>
              <a:gd name="connsiteX77" fmla="*/ 1195411 w 1262318"/>
              <a:gd name="connsiteY77" fmla="*/ 2729818 h 2734806"/>
              <a:gd name="connsiteX78" fmla="*/ 1208793 w 1262318"/>
              <a:gd name="connsiteY78" fmla="*/ 2734279 h 2734806"/>
              <a:gd name="connsiteX79" fmla="*/ 1262318 w 1262318"/>
              <a:gd name="connsiteY79" fmla="*/ 2734279 h 2734806"/>
              <a:gd name="connsiteX0" fmla="*/ 0 w 1262318"/>
              <a:gd name="connsiteY0" fmla="*/ 0 h 2734806"/>
              <a:gd name="connsiteX1" fmla="*/ 46685 w 1262318"/>
              <a:gd name="connsiteY1" fmla="*/ 3856 h 2734806"/>
              <a:gd name="connsiteX2" fmla="*/ 48462 w 1262318"/>
              <a:gd name="connsiteY2" fmla="*/ 53526 h 2734806"/>
              <a:gd name="connsiteX3" fmla="*/ 71368 w 1262318"/>
              <a:gd name="connsiteY3" fmla="*/ 59763 h 2734806"/>
              <a:gd name="connsiteX4" fmla="*/ 77908 w 1262318"/>
              <a:gd name="connsiteY4" fmla="*/ 118052 h 2734806"/>
              <a:gd name="connsiteX5" fmla="*/ 77303 w 1262318"/>
              <a:gd name="connsiteY5" fmla="*/ 155210 h 2734806"/>
              <a:gd name="connsiteX6" fmla="*/ 86527 w 1262318"/>
              <a:gd name="connsiteY6" fmla="*/ 213837 h 2734806"/>
              <a:gd name="connsiteX7" fmla="*/ 98131 w 1262318"/>
              <a:gd name="connsiteY7" fmla="*/ 338997 h 2734806"/>
              <a:gd name="connsiteX8" fmla="*/ 115973 w 1262318"/>
              <a:gd name="connsiteY8" fmla="*/ 343457 h 2734806"/>
              <a:gd name="connsiteX9" fmla="*/ 115369 w 1262318"/>
              <a:gd name="connsiteY9" fmla="*/ 647340 h 2734806"/>
              <a:gd name="connsiteX10" fmla="*/ 140052 w 1262318"/>
              <a:gd name="connsiteY10" fmla="*/ 649418 h 2734806"/>
              <a:gd name="connsiteX11" fmla="*/ 142132 w 1262318"/>
              <a:gd name="connsiteY11" fmla="*/ 783151 h 2734806"/>
              <a:gd name="connsiteX12" fmla="*/ 187341 w 1262318"/>
              <a:gd name="connsiteY12" fmla="*/ 789506 h 2734806"/>
              <a:gd name="connsiteX13" fmla="*/ 191801 w 1262318"/>
              <a:gd name="connsiteY13" fmla="*/ 865334 h 2734806"/>
              <a:gd name="connsiteX14" fmla="*/ 205183 w 1262318"/>
              <a:gd name="connsiteY14" fmla="*/ 914400 h 2734806"/>
              <a:gd name="connsiteX15" fmla="*/ 208807 w 1262318"/>
              <a:gd name="connsiteY15" fmla="*/ 992702 h 2734806"/>
              <a:gd name="connsiteX16" fmla="*/ 227485 w 1262318"/>
              <a:gd name="connsiteY16" fmla="*/ 1016991 h 2734806"/>
              <a:gd name="connsiteX17" fmla="*/ 231946 w 1262318"/>
              <a:gd name="connsiteY17" fmla="*/ 1083898 h 2734806"/>
              <a:gd name="connsiteX18" fmla="*/ 236406 w 1262318"/>
              <a:gd name="connsiteY18" fmla="*/ 1097280 h 2734806"/>
              <a:gd name="connsiteX19" fmla="*/ 240867 w 1262318"/>
              <a:gd name="connsiteY19" fmla="*/ 1119582 h 2734806"/>
              <a:gd name="connsiteX20" fmla="*/ 254248 w 1262318"/>
              <a:gd name="connsiteY20" fmla="*/ 1177569 h 2734806"/>
              <a:gd name="connsiteX21" fmla="*/ 258709 w 1262318"/>
              <a:gd name="connsiteY21" fmla="*/ 1190950 h 2734806"/>
              <a:gd name="connsiteX22" fmla="*/ 263169 w 1262318"/>
              <a:gd name="connsiteY22" fmla="*/ 1244476 h 2734806"/>
              <a:gd name="connsiteX23" fmla="*/ 272090 w 1262318"/>
              <a:gd name="connsiteY23" fmla="*/ 1257857 h 2734806"/>
              <a:gd name="connsiteX24" fmla="*/ 276551 w 1262318"/>
              <a:gd name="connsiteY24" fmla="*/ 1271239 h 2734806"/>
              <a:gd name="connsiteX25" fmla="*/ 271486 w 1262318"/>
              <a:gd name="connsiteY25" fmla="*/ 1422895 h 2734806"/>
              <a:gd name="connsiteX26" fmla="*/ 289932 w 1262318"/>
              <a:gd name="connsiteY26" fmla="*/ 1436277 h 2734806"/>
              <a:gd name="connsiteX27" fmla="*/ 294393 w 1262318"/>
              <a:gd name="connsiteY27" fmla="*/ 1458579 h 2734806"/>
              <a:gd name="connsiteX28" fmla="*/ 298853 w 1262318"/>
              <a:gd name="connsiteY28" fmla="*/ 1512105 h 2734806"/>
              <a:gd name="connsiteX29" fmla="*/ 312235 w 1262318"/>
              <a:gd name="connsiteY29" fmla="*/ 1521026 h 2734806"/>
              <a:gd name="connsiteX30" fmla="*/ 343458 w 1262318"/>
              <a:gd name="connsiteY30" fmla="*/ 1529947 h 2734806"/>
              <a:gd name="connsiteX31" fmla="*/ 347918 w 1262318"/>
              <a:gd name="connsiteY31" fmla="*/ 1614696 h 2734806"/>
              <a:gd name="connsiteX32" fmla="*/ 352379 w 1262318"/>
              <a:gd name="connsiteY32" fmla="*/ 1730669 h 2734806"/>
              <a:gd name="connsiteX33" fmla="*/ 365760 w 1262318"/>
              <a:gd name="connsiteY33" fmla="*/ 1784195 h 2734806"/>
              <a:gd name="connsiteX34" fmla="*/ 370221 w 1262318"/>
              <a:gd name="connsiteY34" fmla="*/ 1802037 h 2734806"/>
              <a:gd name="connsiteX35" fmla="*/ 379142 w 1262318"/>
              <a:gd name="connsiteY35" fmla="*/ 1842181 h 2734806"/>
              <a:gd name="connsiteX36" fmla="*/ 405905 w 1262318"/>
              <a:gd name="connsiteY36" fmla="*/ 1855563 h 2734806"/>
              <a:gd name="connsiteX37" fmla="*/ 405905 w 1262318"/>
              <a:gd name="connsiteY37" fmla="*/ 1922470 h 2734806"/>
              <a:gd name="connsiteX38" fmla="*/ 432668 w 1262318"/>
              <a:gd name="connsiteY38" fmla="*/ 1926931 h 2734806"/>
              <a:gd name="connsiteX39" fmla="*/ 437128 w 1262318"/>
              <a:gd name="connsiteY39" fmla="*/ 1949233 h 2734806"/>
              <a:gd name="connsiteX40" fmla="*/ 441589 w 1262318"/>
              <a:gd name="connsiteY40" fmla="*/ 1984917 h 2734806"/>
              <a:gd name="connsiteX41" fmla="*/ 454970 w 1262318"/>
              <a:gd name="connsiteY41" fmla="*/ 1989377 h 2734806"/>
              <a:gd name="connsiteX42" fmla="*/ 459431 w 1262318"/>
              <a:gd name="connsiteY42" fmla="*/ 2025061 h 2734806"/>
              <a:gd name="connsiteX43" fmla="*/ 463891 w 1262318"/>
              <a:gd name="connsiteY43" fmla="*/ 2038443 h 2734806"/>
              <a:gd name="connsiteX44" fmla="*/ 468352 w 1262318"/>
              <a:gd name="connsiteY44" fmla="*/ 2056285 h 2734806"/>
              <a:gd name="connsiteX45" fmla="*/ 472812 w 1262318"/>
              <a:gd name="connsiteY45" fmla="*/ 2069666 h 2734806"/>
              <a:gd name="connsiteX46" fmla="*/ 482906 w 1262318"/>
              <a:gd name="connsiteY46" fmla="*/ 2083048 h 2734806"/>
              <a:gd name="connsiteX47" fmla="*/ 534655 w 1262318"/>
              <a:gd name="connsiteY47" fmla="*/ 2082444 h 2734806"/>
              <a:gd name="connsiteX48" fmla="*/ 548640 w 1262318"/>
              <a:gd name="connsiteY48" fmla="*/ 2118731 h 2734806"/>
              <a:gd name="connsiteX49" fmla="*/ 562022 w 1262318"/>
              <a:gd name="connsiteY49" fmla="*/ 2127652 h 2734806"/>
              <a:gd name="connsiteX50" fmla="*/ 566482 w 1262318"/>
              <a:gd name="connsiteY50" fmla="*/ 2158876 h 2734806"/>
              <a:gd name="connsiteX51" fmla="*/ 597706 w 1262318"/>
              <a:gd name="connsiteY51" fmla="*/ 2167797 h 2734806"/>
              <a:gd name="connsiteX52" fmla="*/ 611238 w 1262318"/>
              <a:gd name="connsiteY52" fmla="*/ 2190471 h 2734806"/>
              <a:gd name="connsiteX53" fmla="*/ 628929 w 1262318"/>
              <a:gd name="connsiteY53" fmla="*/ 2194560 h 2734806"/>
              <a:gd name="connsiteX54" fmla="*/ 633390 w 1262318"/>
              <a:gd name="connsiteY54" fmla="*/ 2294467 h 2734806"/>
              <a:gd name="connsiteX55" fmla="*/ 731520 w 1262318"/>
              <a:gd name="connsiteY55" fmla="*/ 2298324 h 2734806"/>
              <a:gd name="connsiteX56" fmla="*/ 739826 w 1262318"/>
              <a:gd name="connsiteY56" fmla="*/ 2333346 h 2734806"/>
              <a:gd name="connsiteX57" fmla="*/ 762744 w 1262318"/>
              <a:gd name="connsiteY57" fmla="*/ 2355137 h 2734806"/>
              <a:gd name="connsiteX58" fmla="*/ 785046 w 1262318"/>
              <a:gd name="connsiteY58" fmla="*/ 2377440 h 2734806"/>
              <a:gd name="connsiteX59" fmla="*/ 838572 w 1262318"/>
              <a:gd name="connsiteY59" fmla="*/ 2381900 h 2734806"/>
              <a:gd name="connsiteX60" fmla="*/ 843033 w 1262318"/>
              <a:gd name="connsiteY60" fmla="*/ 2417584 h 2734806"/>
              <a:gd name="connsiteX61" fmla="*/ 874256 w 1262318"/>
              <a:gd name="connsiteY61" fmla="*/ 2430966 h 2734806"/>
              <a:gd name="connsiteX62" fmla="*/ 878717 w 1262318"/>
              <a:gd name="connsiteY62" fmla="*/ 2453268 h 2734806"/>
              <a:gd name="connsiteX63" fmla="*/ 883177 w 1262318"/>
              <a:gd name="connsiteY63" fmla="*/ 2471110 h 2734806"/>
              <a:gd name="connsiteX64" fmla="*/ 909940 w 1262318"/>
              <a:gd name="connsiteY64" fmla="*/ 2475571 h 2734806"/>
              <a:gd name="connsiteX65" fmla="*/ 950084 w 1262318"/>
              <a:gd name="connsiteY65" fmla="*/ 2480031 h 2734806"/>
              <a:gd name="connsiteX66" fmla="*/ 959005 w 1262318"/>
              <a:gd name="connsiteY66" fmla="*/ 2506794 h 2734806"/>
              <a:gd name="connsiteX67" fmla="*/ 963466 w 1262318"/>
              <a:gd name="connsiteY67" fmla="*/ 2520175 h 2734806"/>
              <a:gd name="connsiteX68" fmla="*/ 981308 w 1262318"/>
              <a:gd name="connsiteY68" fmla="*/ 2533557 h 2734806"/>
              <a:gd name="connsiteX69" fmla="*/ 994689 w 1262318"/>
              <a:gd name="connsiteY69" fmla="*/ 2538017 h 2734806"/>
              <a:gd name="connsiteX70" fmla="*/ 1003610 w 1262318"/>
              <a:gd name="connsiteY70" fmla="*/ 2569241 h 2734806"/>
              <a:gd name="connsiteX71" fmla="*/ 1016992 w 1262318"/>
              <a:gd name="connsiteY71" fmla="*/ 2578162 h 2734806"/>
              <a:gd name="connsiteX72" fmla="*/ 1034834 w 1262318"/>
              <a:gd name="connsiteY72" fmla="*/ 2636148 h 2734806"/>
              <a:gd name="connsiteX73" fmla="*/ 1039294 w 1262318"/>
              <a:gd name="connsiteY73" fmla="*/ 2649530 h 2734806"/>
              <a:gd name="connsiteX74" fmla="*/ 1066057 w 1262318"/>
              <a:gd name="connsiteY74" fmla="*/ 2658451 h 2734806"/>
              <a:gd name="connsiteX75" fmla="*/ 1177569 w 1262318"/>
              <a:gd name="connsiteY75" fmla="*/ 2662911 h 2734806"/>
              <a:gd name="connsiteX76" fmla="*/ 1195411 w 1262318"/>
              <a:gd name="connsiteY76" fmla="*/ 2729818 h 2734806"/>
              <a:gd name="connsiteX77" fmla="*/ 1208793 w 1262318"/>
              <a:gd name="connsiteY77" fmla="*/ 2734279 h 2734806"/>
              <a:gd name="connsiteX78" fmla="*/ 1262318 w 1262318"/>
              <a:gd name="connsiteY78" fmla="*/ 2734279 h 2734806"/>
              <a:gd name="connsiteX0" fmla="*/ 0 w 1262318"/>
              <a:gd name="connsiteY0" fmla="*/ 0 h 2735315"/>
              <a:gd name="connsiteX1" fmla="*/ 46685 w 1262318"/>
              <a:gd name="connsiteY1" fmla="*/ 3856 h 2735315"/>
              <a:gd name="connsiteX2" fmla="*/ 48462 w 1262318"/>
              <a:gd name="connsiteY2" fmla="*/ 53526 h 2735315"/>
              <a:gd name="connsiteX3" fmla="*/ 71368 w 1262318"/>
              <a:gd name="connsiteY3" fmla="*/ 59763 h 2735315"/>
              <a:gd name="connsiteX4" fmla="*/ 77908 w 1262318"/>
              <a:gd name="connsiteY4" fmla="*/ 118052 h 2735315"/>
              <a:gd name="connsiteX5" fmla="*/ 77303 w 1262318"/>
              <a:gd name="connsiteY5" fmla="*/ 155210 h 2735315"/>
              <a:gd name="connsiteX6" fmla="*/ 86527 w 1262318"/>
              <a:gd name="connsiteY6" fmla="*/ 213837 h 2735315"/>
              <a:gd name="connsiteX7" fmla="*/ 98131 w 1262318"/>
              <a:gd name="connsiteY7" fmla="*/ 338997 h 2735315"/>
              <a:gd name="connsiteX8" fmla="*/ 115973 w 1262318"/>
              <a:gd name="connsiteY8" fmla="*/ 343457 h 2735315"/>
              <a:gd name="connsiteX9" fmla="*/ 115369 w 1262318"/>
              <a:gd name="connsiteY9" fmla="*/ 647340 h 2735315"/>
              <a:gd name="connsiteX10" fmla="*/ 140052 w 1262318"/>
              <a:gd name="connsiteY10" fmla="*/ 649418 h 2735315"/>
              <a:gd name="connsiteX11" fmla="*/ 142132 w 1262318"/>
              <a:gd name="connsiteY11" fmla="*/ 783151 h 2735315"/>
              <a:gd name="connsiteX12" fmla="*/ 187341 w 1262318"/>
              <a:gd name="connsiteY12" fmla="*/ 789506 h 2735315"/>
              <a:gd name="connsiteX13" fmla="*/ 191801 w 1262318"/>
              <a:gd name="connsiteY13" fmla="*/ 865334 h 2735315"/>
              <a:gd name="connsiteX14" fmla="*/ 205183 w 1262318"/>
              <a:gd name="connsiteY14" fmla="*/ 914400 h 2735315"/>
              <a:gd name="connsiteX15" fmla="*/ 208807 w 1262318"/>
              <a:gd name="connsiteY15" fmla="*/ 992702 h 2735315"/>
              <a:gd name="connsiteX16" fmla="*/ 227485 w 1262318"/>
              <a:gd name="connsiteY16" fmla="*/ 1016991 h 2735315"/>
              <a:gd name="connsiteX17" fmla="*/ 231946 w 1262318"/>
              <a:gd name="connsiteY17" fmla="*/ 1083898 h 2735315"/>
              <a:gd name="connsiteX18" fmla="*/ 236406 w 1262318"/>
              <a:gd name="connsiteY18" fmla="*/ 1097280 h 2735315"/>
              <a:gd name="connsiteX19" fmla="*/ 240867 w 1262318"/>
              <a:gd name="connsiteY19" fmla="*/ 1119582 h 2735315"/>
              <a:gd name="connsiteX20" fmla="*/ 254248 w 1262318"/>
              <a:gd name="connsiteY20" fmla="*/ 1177569 h 2735315"/>
              <a:gd name="connsiteX21" fmla="*/ 258709 w 1262318"/>
              <a:gd name="connsiteY21" fmla="*/ 1190950 h 2735315"/>
              <a:gd name="connsiteX22" fmla="*/ 263169 w 1262318"/>
              <a:gd name="connsiteY22" fmla="*/ 1244476 h 2735315"/>
              <a:gd name="connsiteX23" fmla="*/ 272090 w 1262318"/>
              <a:gd name="connsiteY23" fmla="*/ 1257857 h 2735315"/>
              <a:gd name="connsiteX24" fmla="*/ 276551 w 1262318"/>
              <a:gd name="connsiteY24" fmla="*/ 1271239 h 2735315"/>
              <a:gd name="connsiteX25" fmla="*/ 271486 w 1262318"/>
              <a:gd name="connsiteY25" fmla="*/ 1422895 h 2735315"/>
              <a:gd name="connsiteX26" fmla="*/ 289932 w 1262318"/>
              <a:gd name="connsiteY26" fmla="*/ 1436277 h 2735315"/>
              <a:gd name="connsiteX27" fmla="*/ 294393 w 1262318"/>
              <a:gd name="connsiteY27" fmla="*/ 1458579 h 2735315"/>
              <a:gd name="connsiteX28" fmla="*/ 298853 w 1262318"/>
              <a:gd name="connsiteY28" fmla="*/ 1512105 h 2735315"/>
              <a:gd name="connsiteX29" fmla="*/ 312235 w 1262318"/>
              <a:gd name="connsiteY29" fmla="*/ 1521026 h 2735315"/>
              <a:gd name="connsiteX30" fmla="*/ 343458 w 1262318"/>
              <a:gd name="connsiteY30" fmla="*/ 1529947 h 2735315"/>
              <a:gd name="connsiteX31" fmla="*/ 347918 w 1262318"/>
              <a:gd name="connsiteY31" fmla="*/ 1614696 h 2735315"/>
              <a:gd name="connsiteX32" fmla="*/ 352379 w 1262318"/>
              <a:gd name="connsiteY32" fmla="*/ 1730669 h 2735315"/>
              <a:gd name="connsiteX33" fmla="*/ 365760 w 1262318"/>
              <a:gd name="connsiteY33" fmla="*/ 1784195 h 2735315"/>
              <a:gd name="connsiteX34" fmla="*/ 370221 w 1262318"/>
              <a:gd name="connsiteY34" fmla="*/ 1802037 h 2735315"/>
              <a:gd name="connsiteX35" fmla="*/ 379142 w 1262318"/>
              <a:gd name="connsiteY35" fmla="*/ 1842181 h 2735315"/>
              <a:gd name="connsiteX36" fmla="*/ 405905 w 1262318"/>
              <a:gd name="connsiteY36" fmla="*/ 1855563 h 2735315"/>
              <a:gd name="connsiteX37" fmla="*/ 405905 w 1262318"/>
              <a:gd name="connsiteY37" fmla="*/ 1922470 h 2735315"/>
              <a:gd name="connsiteX38" fmla="*/ 432668 w 1262318"/>
              <a:gd name="connsiteY38" fmla="*/ 1926931 h 2735315"/>
              <a:gd name="connsiteX39" fmla="*/ 437128 w 1262318"/>
              <a:gd name="connsiteY39" fmla="*/ 1949233 h 2735315"/>
              <a:gd name="connsiteX40" fmla="*/ 441589 w 1262318"/>
              <a:gd name="connsiteY40" fmla="*/ 1984917 h 2735315"/>
              <a:gd name="connsiteX41" fmla="*/ 454970 w 1262318"/>
              <a:gd name="connsiteY41" fmla="*/ 1989377 h 2735315"/>
              <a:gd name="connsiteX42" fmla="*/ 459431 w 1262318"/>
              <a:gd name="connsiteY42" fmla="*/ 2025061 h 2735315"/>
              <a:gd name="connsiteX43" fmla="*/ 463891 w 1262318"/>
              <a:gd name="connsiteY43" fmla="*/ 2038443 h 2735315"/>
              <a:gd name="connsiteX44" fmla="*/ 468352 w 1262318"/>
              <a:gd name="connsiteY44" fmla="*/ 2056285 h 2735315"/>
              <a:gd name="connsiteX45" fmla="*/ 472812 w 1262318"/>
              <a:gd name="connsiteY45" fmla="*/ 2069666 h 2735315"/>
              <a:gd name="connsiteX46" fmla="*/ 482906 w 1262318"/>
              <a:gd name="connsiteY46" fmla="*/ 2083048 h 2735315"/>
              <a:gd name="connsiteX47" fmla="*/ 534655 w 1262318"/>
              <a:gd name="connsiteY47" fmla="*/ 2082444 h 2735315"/>
              <a:gd name="connsiteX48" fmla="*/ 548640 w 1262318"/>
              <a:gd name="connsiteY48" fmla="*/ 2118731 h 2735315"/>
              <a:gd name="connsiteX49" fmla="*/ 562022 w 1262318"/>
              <a:gd name="connsiteY49" fmla="*/ 2127652 h 2735315"/>
              <a:gd name="connsiteX50" fmla="*/ 566482 w 1262318"/>
              <a:gd name="connsiteY50" fmla="*/ 2158876 h 2735315"/>
              <a:gd name="connsiteX51" fmla="*/ 597706 w 1262318"/>
              <a:gd name="connsiteY51" fmla="*/ 2167797 h 2735315"/>
              <a:gd name="connsiteX52" fmla="*/ 611238 w 1262318"/>
              <a:gd name="connsiteY52" fmla="*/ 2190471 h 2735315"/>
              <a:gd name="connsiteX53" fmla="*/ 628929 w 1262318"/>
              <a:gd name="connsiteY53" fmla="*/ 2194560 h 2735315"/>
              <a:gd name="connsiteX54" fmla="*/ 633390 w 1262318"/>
              <a:gd name="connsiteY54" fmla="*/ 2294467 h 2735315"/>
              <a:gd name="connsiteX55" fmla="*/ 731520 w 1262318"/>
              <a:gd name="connsiteY55" fmla="*/ 2298324 h 2735315"/>
              <a:gd name="connsiteX56" fmla="*/ 739826 w 1262318"/>
              <a:gd name="connsiteY56" fmla="*/ 2333346 h 2735315"/>
              <a:gd name="connsiteX57" fmla="*/ 762744 w 1262318"/>
              <a:gd name="connsiteY57" fmla="*/ 2355137 h 2735315"/>
              <a:gd name="connsiteX58" fmla="*/ 785046 w 1262318"/>
              <a:gd name="connsiteY58" fmla="*/ 2377440 h 2735315"/>
              <a:gd name="connsiteX59" fmla="*/ 838572 w 1262318"/>
              <a:gd name="connsiteY59" fmla="*/ 2381900 h 2735315"/>
              <a:gd name="connsiteX60" fmla="*/ 843033 w 1262318"/>
              <a:gd name="connsiteY60" fmla="*/ 2417584 h 2735315"/>
              <a:gd name="connsiteX61" fmla="*/ 874256 w 1262318"/>
              <a:gd name="connsiteY61" fmla="*/ 2430966 h 2735315"/>
              <a:gd name="connsiteX62" fmla="*/ 878717 w 1262318"/>
              <a:gd name="connsiteY62" fmla="*/ 2453268 h 2735315"/>
              <a:gd name="connsiteX63" fmla="*/ 883177 w 1262318"/>
              <a:gd name="connsiteY63" fmla="*/ 2471110 h 2735315"/>
              <a:gd name="connsiteX64" fmla="*/ 909940 w 1262318"/>
              <a:gd name="connsiteY64" fmla="*/ 2475571 h 2735315"/>
              <a:gd name="connsiteX65" fmla="*/ 950084 w 1262318"/>
              <a:gd name="connsiteY65" fmla="*/ 2480031 h 2735315"/>
              <a:gd name="connsiteX66" fmla="*/ 959005 w 1262318"/>
              <a:gd name="connsiteY66" fmla="*/ 2506794 h 2735315"/>
              <a:gd name="connsiteX67" fmla="*/ 963466 w 1262318"/>
              <a:gd name="connsiteY67" fmla="*/ 2520175 h 2735315"/>
              <a:gd name="connsiteX68" fmla="*/ 981308 w 1262318"/>
              <a:gd name="connsiteY68" fmla="*/ 2533557 h 2735315"/>
              <a:gd name="connsiteX69" fmla="*/ 994689 w 1262318"/>
              <a:gd name="connsiteY69" fmla="*/ 2538017 h 2735315"/>
              <a:gd name="connsiteX70" fmla="*/ 1003610 w 1262318"/>
              <a:gd name="connsiteY70" fmla="*/ 2569241 h 2735315"/>
              <a:gd name="connsiteX71" fmla="*/ 1016992 w 1262318"/>
              <a:gd name="connsiteY71" fmla="*/ 2578162 h 2735315"/>
              <a:gd name="connsiteX72" fmla="*/ 1034834 w 1262318"/>
              <a:gd name="connsiteY72" fmla="*/ 2636148 h 2735315"/>
              <a:gd name="connsiteX73" fmla="*/ 1039294 w 1262318"/>
              <a:gd name="connsiteY73" fmla="*/ 2649530 h 2735315"/>
              <a:gd name="connsiteX74" fmla="*/ 1066057 w 1262318"/>
              <a:gd name="connsiteY74" fmla="*/ 2658451 h 2735315"/>
              <a:gd name="connsiteX75" fmla="*/ 1177569 w 1262318"/>
              <a:gd name="connsiteY75" fmla="*/ 2662911 h 2735315"/>
              <a:gd name="connsiteX76" fmla="*/ 1185886 w 1262318"/>
              <a:gd name="connsiteY76" fmla="*/ 2720293 h 2735315"/>
              <a:gd name="connsiteX77" fmla="*/ 1208793 w 1262318"/>
              <a:gd name="connsiteY77" fmla="*/ 2734279 h 2735315"/>
              <a:gd name="connsiteX78" fmla="*/ 1262318 w 1262318"/>
              <a:gd name="connsiteY78" fmla="*/ 2734279 h 2735315"/>
              <a:gd name="connsiteX0" fmla="*/ 0 w 1252793"/>
              <a:gd name="connsiteY0" fmla="*/ 0 h 2734777"/>
              <a:gd name="connsiteX1" fmla="*/ 46685 w 1252793"/>
              <a:gd name="connsiteY1" fmla="*/ 3856 h 2734777"/>
              <a:gd name="connsiteX2" fmla="*/ 48462 w 1252793"/>
              <a:gd name="connsiteY2" fmla="*/ 53526 h 2734777"/>
              <a:gd name="connsiteX3" fmla="*/ 71368 w 1252793"/>
              <a:gd name="connsiteY3" fmla="*/ 59763 h 2734777"/>
              <a:gd name="connsiteX4" fmla="*/ 77908 w 1252793"/>
              <a:gd name="connsiteY4" fmla="*/ 118052 h 2734777"/>
              <a:gd name="connsiteX5" fmla="*/ 77303 w 1252793"/>
              <a:gd name="connsiteY5" fmla="*/ 155210 h 2734777"/>
              <a:gd name="connsiteX6" fmla="*/ 86527 w 1252793"/>
              <a:gd name="connsiteY6" fmla="*/ 213837 h 2734777"/>
              <a:gd name="connsiteX7" fmla="*/ 98131 w 1252793"/>
              <a:gd name="connsiteY7" fmla="*/ 338997 h 2734777"/>
              <a:gd name="connsiteX8" fmla="*/ 115973 w 1252793"/>
              <a:gd name="connsiteY8" fmla="*/ 343457 h 2734777"/>
              <a:gd name="connsiteX9" fmla="*/ 115369 w 1252793"/>
              <a:gd name="connsiteY9" fmla="*/ 647340 h 2734777"/>
              <a:gd name="connsiteX10" fmla="*/ 140052 w 1252793"/>
              <a:gd name="connsiteY10" fmla="*/ 649418 h 2734777"/>
              <a:gd name="connsiteX11" fmla="*/ 142132 w 1252793"/>
              <a:gd name="connsiteY11" fmla="*/ 783151 h 2734777"/>
              <a:gd name="connsiteX12" fmla="*/ 187341 w 1252793"/>
              <a:gd name="connsiteY12" fmla="*/ 789506 h 2734777"/>
              <a:gd name="connsiteX13" fmla="*/ 191801 w 1252793"/>
              <a:gd name="connsiteY13" fmla="*/ 865334 h 2734777"/>
              <a:gd name="connsiteX14" fmla="*/ 205183 w 1252793"/>
              <a:gd name="connsiteY14" fmla="*/ 914400 h 2734777"/>
              <a:gd name="connsiteX15" fmla="*/ 208807 w 1252793"/>
              <a:gd name="connsiteY15" fmla="*/ 992702 h 2734777"/>
              <a:gd name="connsiteX16" fmla="*/ 227485 w 1252793"/>
              <a:gd name="connsiteY16" fmla="*/ 1016991 h 2734777"/>
              <a:gd name="connsiteX17" fmla="*/ 231946 w 1252793"/>
              <a:gd name="connsiteY17" fmla="*/ 1083898 h 2734777"/>
              <a:gd name="connsiteX18" fmla="*/ 236406 w 1252793"/>
              <a:gd name="connsiteY18" fmla="*/ 1097280 h 2734777"/>
              <a:gd name="connsiteX19" fmla="*/ 240867 w 1252793"/>
              <a:gd name="connsiteY19" fmla="*/ 1119582 h 2734777"/>
              <a:gd name="connsiteX20" fmla="*/ 254248 w 1252793"/>
              <a:gd name="connsiteY20" fmla="*/ 1177569 h 2734777"/>
              <a:gd name="connsiteX21" fmla="*/ 258709 w 1252793"/>
              <a:gd name="connsiteY21" fmla="*/ 1190950 h 2734777"/>
              <a:gd name="connsiteX22" fmla="*/ 263169 w 1252793"/>
              <a:gd name="connsiteY22" fmla="*/ 1244476 h 2734777"/>
              <a:gd name="connsiteX23" fmla="*/ 272090 w 1252793"/>
              <a:gd name="connsiteY23" fmla="*/ 1257857 h 2734777"/>
              <a:gd name="connsiteX24" fmla="*/ 276551 w 1252793"/>
              <a:gd name="connsiteY24" fmla="*/ 1271239 h 2734777"/>
              <a:gd name="connsiteX25" fmla="*/ 271486 w 1252793"/>
              <a:gd name="connsiteY25" fmla="*/ 1422895 h 2734777"/>
              <a:gd name="connsiteX26" fmla="*/ 289932 w 1252793"/>
              <a:gd name="connsiteY26" fmla="*/ 1436277 h 2734777"/>
              <a:gd name="connsiteX27" fmla="*/ 294393 w 1252793"/>
              <a:gd name="connsiteY27" fmla="*/ 1458579 h 2734777"/>
              <a:gd name="connsiteX28" fmla="*/ 298853 w 1252793"/>
              <a:gd name="connsiteY28" fmla="*/ 1512105 h 2734777"/>
              <a:gd name="connsiteX29" fmla="*/ 312235 w 1252793"/>
              <a:gd name="connsiteY29" fmla="*/ 1521026 h 2734777"/>
              <a:gd name="connsiteX30" fmla="*/ 343458 w 1252793"/>
              <a:gd name="connsiteY30" fmla="*/ 1529947 h 2734777"/>
              <a:gd name="connsiteX31" fmla="*/ 347918 w 1252793"/>
              <a:gd name="connsiteY31" fmla="*/ 1614696 h 2734777"/>
              <a:gd name="connsiteX32" fmla="*/ 352379 w 1252793"/>
              <a:gd name="connsiteY32" fmla="*/ 1730669 h 2734777"/>
              <a:gd name="connsiteX33" fmla="*/ 365760 w 1252793"/>
              <a:gd name="connsiteY33" fmla="*/ 1784195 h 2734777"/>
              <a:gd name="connsiteX34" fmla="*/ 370221 w 1252793"/>
              <a:gd name="connsiteY34" fmla="*/ 1802037 h 2734777"/>
              <a:gd name="connsiteX35" fmla="*/ 379142 w 1252793"/>
              <a:gd name="connsiteY35" fmla="*/ 1842181 h 2734777"/>
              <a:gd name="connsiteX36" fmla="*/ 405905 w 1252793"/>
              <a:gd name="connsiteY36" fmla="*/ 1855563 h 2734777"/>
              <a:gd name="connsiteX37" fmla="*/ 405905 w 1252793"/>
              <a:gd name="connsiteY37" fmla="*/ 1922470 h 2734777"/>
              <a:gd name="connsiteX38" fmla="*/ 432668 w 1252793"/>
              <a:gd name="connsiteY38" fmla="*/ 1926931 h 2734777"/>
              <a:gd name="connsiteX39" fmla="*/ 437128 w 1252793"/>
              <a:gd name="connsiteY39" fmla="*/ 1949233 h 2734777"/>
              <a:gd name="connsiteX40" fmla="*/ 441589 w 1252793"/>
              <a:gd name="connsiteY40" fmla="*/ 1984917 h 2734777"/>
              <a:gd name="connsiteX41" fmla="*/ 454970 w 1252793"/>
              <a:gd name="connsiteY41" fmla="*/ 1989377 h 2734777"/>
              <a:gd name="connsiteX42" fmla="*/ 459431 w 1252793"/>
              <a:gd name="connsiteY42" fmla="*/ 2025061 h 2734777"/>
              <a:gd name="connsiteX43" fmla="*/ 463891 w 1252793"/>
              <a:gd name="connsiteY43" fmla="*/ 2038443 h 2734777"/>
              <a:gd name="connsiteX44" fmla="*/ 468352 w 1252793"/>
              <a:gd name="connsiteY44" fmla="*/ 2056285 h 2734777"/>
              <a:gd name="connsiteX45" fmla="*/ 472812 w 1252793"/>
              <a:gd name="connsiteY45" fmla="*/ 2069666 h 2734777"/>
              <a:gd name="connsiteX46" fmla="*/ 482906 w 1252793"/>
              <a:gd name="connsiteY46" fmla="*/ 2083048 h 2734777"/>
              <a:gd name="connsiteX47" fmla="*/ 534655 w 1252793"/>
              <a:gd name="connsiteY47" fmla="*/ 2082444 h 2734777"/>
              <a:gd name="connsiteX48" fmla="*/ 548640 w 1252793"/>
              <a:gd name="connsiteY48" fmla="*/ 2118731 h 2734777"/>
              <a:gd name="connsiteX49" fmla="*/ 562022 w 1252793"/>
              <a:gd name="connsiteY49" fmla="*/ 2127652 h 2734777"/>
              <a:gd name="connsiteX50" fmla="*/ 566482 w 1252793"/>
              <a:gd name="connsiteY50" fmla="*/ 2158876 h 2734777"/>
              <a:gd name="connsiteX51" fmla="*/ 597706 w 1252793"/>
              <a:gd name="connsiteY51" fmla="*/ 2167797 h 2734777"/>
              <a:gd name="connsiteX52" fmla="*/ 611238 w 1252793"/>
              <a:gd name="connsiteY52" fmla="*/ 2190471 h 2734777"/>
              <a:gd name="connsiteX53" fmla="*/ 628929 w 1252793"/>
              <a:gd name="connsiteY53" fmla="*/ 2194560 h 2734777"/>
              <a:gd name="connsiteX54" fmla="*/ 633390 w 1252793"/>
              <a:gd name="connsiteY54" fmla="*/ 2294467 h 2734777"/>
              <a:gd name="connsiteX55" fmla="*/ 731520 w 1252793"/>
              <a:gd name="connsiteY55" fmla="*/ 2298324 h 2734777"/>
              <a:gd name="connsiteX56" fmla="*/ 739826 w 1252793"/>
              <a:gd name="connsiteY56" fmla="*/ 2333346 h 2734777"/>
              <a:gd name="connsiteX57" fmla="*/ 762744 w 1252793"/>
              <a:gd name="connsiteY57" fmla="*/ 2355137 h 2734777"/>
              <a:gd name="connsiteX58" fmla="*/ 785046 w 1252793"/>
              <a:gd name="connsiteY58" fmla="*/ 2377440 h 2734777"/>
              <a:gd name="connsiteX59" fmla="*/ 838572 w 1252793"/>
              <a:gd name="connsiteY59" fmla="*/ 2381900 h 2734777"/>
              <a:gd name="connsiteX60" fmla="*/ 843033 w 1252793"/>
              <a:gd name="connsiteY60" fmla="*/ 2417584 h 2734777"/>
              <a:gd name="connsiteX61" fmla="*/ 874256 w 1252793"/>
              <a:gd name="connsiteY61" fmla="*/ 2430966 h 2734777"/>
              <a:gd name="connsiteX62" fmla="*/ 878717 w 1252793"/>
              <a:gd name="connsiteY62" fmla="*/ 2453268 h 2734777"/>
              <a:gd name="connsiteX63" fmla="*/ 883177 w 1252793"/>
              <a:gd name="connsiteY63" fmla="*/ 2471110 h 2734777"/>
              <a:gd name="connsiteX64" fmla="*/ 909940 w 1252793"/>
              <a:gd name="connsiteY64" fmla="*/ 2475571 h 2734777"/>
              <a:gd name="connsiteX65" fmla="*/ 950084 w 1252793"/>
              <a:gd name="connsiteY65" fmla="*/ 2480031 h 2734777"/>
              <a:gd name="connsiteX66" fmla="*/ 959005 w 1252793"/>
              <a:gd name="connsiteY66" fmla="*/ 2506794 h 2734777"/>
              <a:gd name="connsiteX67" fmla="*/ 963466 w 1252793"/>
              <a:gd name="connsiteY67" fmla="*/ 2520175 h 2734777"/>
              <a:gd name="connsiteX68" fmla="*/ 981308 w 1252793"/>
              <a:gd name="connsiteY68" fmla="*/ 2533557 h 2734777"/>
              <a:gd name="connsiteX69" fmla="*/ 994689 w 1252793"/>
              <a:gd name="connsiteY69" fmla="*/ 2538017 h 2734777"/>
              <a:gd name="connsiteX70" fmla="*/ 1003610 w 1252793"/>
              <a:gd name="connsiteY70" fmla="*/ 2569241 h 2734777"/>
              <a:gd name="connsiteX71" fmla="*/ 1016992 w 1252793"/>
              <a:gd name="connsiteY71" fmla="*/ 2578162 h 2734777"/>
              <a:gd name="connsiteX72" fmla="*/ 1034834 w 1252793"/>
              <a:gd name="connsiteY72" fmla="*/ 2636148 h 2734777"/>
              <a:gd name="connsiteX73" fmla="*/ 1039294 w 1252793"/>
              <a:gd name="connsiteY73" fmla="*/ 2649530 h 2734777"/>
              <a:gd name="connsiteX74" fmla="*/ 1066057 w 1252793"/>
              <a:gd name="connsiteY74" fmla="*/ 2658451 h 2734777"/>
              <a:gd name="connsiteX75" fmla="*/ 1177569 w 1252793"/>
              <a:gd name="connsiteY75" fmla="*/ 2662911 h 2734777"/>
              <a:gd name="connsiteX76" fmla="*/ 1185886 w 1252793"/>
              <a:gd name="connsiteY76" fmla="*/ 2720293 h 2734777"/>
              <a:gd name="connsiteX77" fmla="*/ 1208793 w 1252793"/>
              <a:gd name="connsiteY77" fmla="*/ 2734279 h 2734777"/>
              <a:gd name="connsiteX78" fmla="*/ 1252793 w 1252793"/>
              <a:gd name="connsiteY78" fmla="*/ 2731898 h 2734777"/>
              <a:gd name="connsiteX0" fmla="*/ 0 w 1252793"/>
              <a:gd name="connsiteY0" fmla="*/ 0 h 2731898"/>
              <a:gd name="connsiteX1" fmla="*/ 46685 w 1252793"/>
              <a:gd name="connsiteY1" fmla="*/ 3856 h 2731898"/>
              <a:gd name="connsiteX2" fmla="*/ 48462 w 1252793"/>
              <a:gd name="connsiteY2" fmla="*/ 53526 h 2731898"/>
              <a:gd name="connsiteX3" fmla="*/ 71368 w 1252793"/>
              <a:gd name="connsiteY3" fmla="*/ 59763 h 2731898"/>
              <a:gd name="connsiteX4" fmla="*/ 77908 w 1252793"/>
              <a:gd name="connsiteY4" fmla="*/ 118052 h 2731898"/>
              <a:gd name="connsiteX5" fmla="*/ 77303 w 1252793"/>
              <a:gd name="connsiteY5" fmla="*/ 155210 h 2731898"/>
              <a:gd name="connsiteX6" fmla="*/ 86527 w 1252793"/>
              <a:gd name="connsiteY6" fmla="*/ 213837 h 2731898"/>
              <a:gd name="connsiteX7" fmla="*/ 98131 w 1252793"/>
              <a:gd name="connsiteY7" fmla="*/ 338997 h 2731898"/>
              <a:gd name="connsiteX8" fmla="*/ 115973 w 1252793"/>
              <a:gd name="connsiteY8" fmla="*/ 343457 h 2731898"/>
              <a:gd name="connsiteX9" fmla="*/ 115369 w 1252793"/>
              <a:gd name="connsiteY9" fmla="*/ 647340 h 2731898"/>
              <a:gd name="connsiteX10" fmla="*/ 140052 w 1252793"/>
              <a:gd name="connsiteY10" fmla="*/ 649418 h 2731898"/>
              <a:gd name="connsiteX11" fmla="*/ 142132 w 1252793"/>
              <a:gd name="connsiteY11" fmla="*/ 783151 h 2731898"/>
              <a:gd name="connsiteX12" fmla="*/ 187341 w 1252793"/>
              <a:gd name="connsiteY12" fmla="*/ 789506 h 2731898"/>
              <a:gd name="connsiteX13" fmla="*/ 191801 w 1252793"/>
              <a:gd name="connsiteY13" fmla="*/ 865334 h 2731898"/>
              <a:gd name="connsiteX14" fmla="*/ 205183 w 1252793"/>
              <a:gd name="connsiteY14" fmla="*/ 914400 h 2731898"/>
              <a:gd name="connsiteX15" fmla="*/ 208807 w 1252793"/>
              <a:gd name="connsiteY15" fmla="*/ 992702 h 2731898"/>
              <a:gd name="connsiteX16" fmla="*/ 227485 w 1252793"/>
              <a:gd name="connsiteY16" fmla="*/ 1016991 h 2731898"/>
              <a:gd name="connsiteX17" fmla="*/ 231946 w 1252793"/>
              <a:gd name="connsiteY17" fmla="*/ 1083898 h 2731898"/>
              <a:gd name="connsiteX18" fmla="*/ 236406 w 1252793"/>
              <a:gd name="connsiteY18" fmla="*/ 1097280 h 2731898"/>
              <a:gd name="connsiteX19" fmla="*/ 240867 w 1252793"/>
              <a:gd name="connsiteY19" fmla="*/ 1119582 h 2731898"/>
              <a:gd name="connsiteX20" fmla="*/ 254248 w 1252793"/>
              <a:gd name="connsiteY20" fmla="*/ 1177569 h 2731898"/>
              <a:gd name="connsiteX21" fmla="*/ 258709 w 1252793"/>
              <a:gd name="connsiteY21" fmla="*/ 1190950 h 2731898"/>
              <a:gd name="connsiteX22" fmla="*/ 263169 w 1252793"/>
              <a:gd name="connsiteY22" fmla="*/ 1244476 h 2731898"/>
              <a:gd name="connsiteX23" fmla="*/ 272090 w 1252793"/>
              <a:gd name="connsiteY23" fmla="*/ 1257857 h 2731898"/>
              <a:gd name="connsiteX24" fmla="*/ 276551 w 1252793"/>
              <a:gd name="connsiteY24" fmla="*/ 1271239 h 2731898"/>
              <a:gd name="connsiteX25" fmla="*/ 271486 w 1252793"/>
              <a:gd name="connsiteY25" fmla="*/ 1422895 h 2731898"/>
              <a:gd name="connsiteX26" fmla="*/ 289932 w 1252793"/>
              <a:gd name="connsiteY26" fmla="*/ 1436277 h 2731898"/>
              <a:gd name="connsiteX27" fmla="*/ 294393 w 1252793"/>
              <a:gd name="connsiteY27" fmla="*/ 1458579 h 2731898"/>
              <a:gd name="connsiteX28" fmla="*/ 298853 w 1252793"/>
              <a:gd name="connsiteY28" fmla="*/ 1512105 h 2731898"/>
              <a:gd name="connsiteX29" fmla="*/ 312235 w 1252793"/>
              <a:gd name="connsiteY29" fmla="*/ 1521026 h 2731898"/>
              <a:gd name="connsiteX30" fmla="*/ 343458 w 1252793"/>
              <a:gd name="connsiteY30" fmla="*/ 1529947 h 2731898"/>
              <a:gd name="connsiteX31" fmla="*/ 347918 w 1252793"/>
              <a:gd name="connsiteY31" fmla="*/ 1614696 h 2731898"/>
              <a:gd name="connsiteX32" fmla="*/ 352379 w 1252793"/>
              <a:gd name="connsiteY32" fmla="*/ 1730669 h 2731898"/>
              <a:gd name="connsiteX33" fmla="*/ 365760 w 1252793"/>
              <a:gd name="connsiteY33" fmla="*/ 1784195 h 2731898"/>
              <a:gd name="connsiteX34" fmla="*/ 370221 w 1252793"/>
              <a:gd name="connsiteY34" fmla="*/ 1802037 h 2731898"/>
              <a:gd name="connsiteX35" fmla="*/ 379142 w 1252793"/>
              <a:gd name="connsiteY35" fmla="*/ 1842181 h 2731898"/>
              <a:gd name="connsiteX36" fmla="*/ 405905 w 1252793"/>
              <a:gd name="connsiteY36" fmla="*/ 1855563 h 2731898"/>
              <a:gd name="connsiteX37" fmla="*/ 405905 w 1252793"/>
              <a:gd name="connsiteY37" fmla="*/ 1922470 h 2731898"/>
              <a:gd name="connsiteX38" fmla="*/ 432668 w 1252793"/>
              <a:gd name="connsiteY38" fmla="*/ 1926931 h 2731898"/>
              <a:gd name="connsiteX39" fmla="*/ 437128 w 1252793"/>
              <a:gd name="connsiteY39" fmla="*/ 1949233 h 2731898"/>
              <a:gd name="connsiteX40" fmla="*/ 441589 w 1252793"/>
              <a:gd name="connsiteY40" fmla="*/ 1984917 h 2731898"/>
              <a:gd name="connsiteX41" fmla="*/ 454970 w 1252793"/>
              <a:gd name="connsiteY41" fmla="*/ 1989377 h 2731898"/>
              <a:gd name="connsiteX42" fmla="*/ 459431 w 1252793"/>
              <a:gd name="connsiteY42" fmla="*/ 2025061 h 2731898"/>
              <a:gd name="connsiteX43" fmla="*/ 463891 w 1252793"/>
              <a:gd name="connsiteY43" fmla="*/ 2038443 h 2731898"/>
              <a:gd name="connsiteX44" fmla="*/ 468352 w 1252793"/>
              <a:gd name="connsiteY44" fmla="*/ 2056285 h 2731898"/>
              <a:gd name="connsiteX45" fmla="*/ 472812 w 1252793"/>
              <a:gd name="connsiteY45" fmla="*/ 2069666 h 2731898"/>
              <a:gd name="connsiteX46" fmla="*/ 482906 w 1252793"/>
              <a:gd name="connsiteY46" fmla="*/ 2083048 h 2731898"/>
              <a:gd name="connsiteX47" fmla="*/ 534655 w 1252793"/>
              <a:gd name="connsiteY47" fmla="*/ 2082444 h 2731898"/>
              <a:gd name="connsiteX48" fmla="*/ 548640 w 1252793"/>
              <a:gd name="connsiteY48" fmla="*/ 2118731 h 2731898"/>
              <a:gd name="connsiteX49" fmla="*/ 562022 w 1252793"/>
              <a:gd name="connsiteY49" fmla="*/ 2127652 h 2731898"/>
              <a:gd name="connsiteX50" fmla="*/ 566482 w 1252793"/>
              <a:gd name="connsiteY50" fmla="*/ 2158876 h 2731898"/>
              <a:gd name="connsiteX51" fmla="*/ 597706 w 1252793"/>
              <a:gd name="connsiteY51" fmla="*/ 2167797 h 2731898"/>
              <a:gd name="connsiteX52" fmla="*/ 611238 w 1252793"/>
              <a:gd name="connsiteY52" fmla="*/ 2190471 h 2731898"/>
              <a:gd name="connsiteX53" fmla="*/ 628929 w 1252793"/>
              <a:gd name="connsiteY53" fmla="*/ 2194560 h 2731898"/>
              <a:gd name="connsiteX54" fmla="*/ 633390 w 1252793"/>
              <a:gd name="connsiteY54" fmla="*/ 2294467 h 2731898"/>
              <a:gd name="connsiteX55" fmla="*/ 731520 w 1252793"/>
              <a:gd name="connsiteY55" fmla="*/ 2298324 h 2731898"/>
              <a:gd name="connsiteX56" fmla="*/ 739826 w 1252793"/>
              <a:gd name="connsiteY56" fmla="*/ 2333346 h 2731898"/>
              <a:gd name="connsiteX57" fmla="*/ 762744 w 1252793"/>
              <a:gd name="connsiteY57" fmla="*/ 2355137 h 2731898"/>
              <a:gd name="connsiteX58" fmla="*/ 785046 w 1252793"/>
              <a:gd name="connsiteY58" fmla="*/ 2377440 h 2731898"/>
              <a:gd name="connsiteX59" fmla="*/ 838572 w 1252793"/>
              <a:gd name="connsiteY59" fmla="*/ 2381900 h 2731898"/>
              <a:gd name="connsiteX60" fmla="*/ 843033 w 1252793"/>
              <a:gd name="connsiteY60" fmla="*/ 2417584 h 2731898"/>
              <a:gd name="connsiteX61" fmla="*/ 874256 w 1252793"/>
              <a:gd name="connsiteY61" fmla="*/ 2430966 h 2731898"/>
              <a:gd name="connsiteX62" fmla="*/ 878717 w 1252793"/>
              <a:gd name="connsiteY62" fmla="*/ 2453268 h 2731898"/>
              <a:gd name="connsiteX63" fmla="*/ 883177 w 1252793"/>
              <a:gd name="connsiteY63" fmla="*/ 2471110 h 2731898"/>
              <a:gd name="connsiteX64" fmla="*/ 909940 w 1252793"/>
              <a:gd name="connsiteY64" fmla="*/ 2475571 h 2731898"/>
              <a:gd name="connsiteX65" fmla="*/ 950084 w 1252793"/>
              <a:gd name="connsiteY65" fmla="*/ 2480031 h 2731898"/>
              <a:gd name="connsiteX66" fmla="*/ 959005 w 1252793"/>
              <a:gd name="connsiteY66" fmla="*/ 2506794 h 2731898"/>
              <a:gd name="connsiteX67" fmla="*/ 963466 w 1252793"/>
              <a:gd name="connsiteY67" fmla="*/ 2520175 h 2731898"/>
              <a:gd name="connsiteX68" fmla="*/ 981308 w 1252793"/>
              <a:gd name="connsiteY68" fmla="*/ 2533557 h 2731898"/>
              <a:gd name="connsiteX69" fmla="*/ 994689 w 1252793"/>
              <a:gd name="connsiteY69" fmla="*/ 2538017 h 2731898"/>
              <a:gd name="connsiteX70" fmla="*/ 1003610 w 1252793"/>
              <a:gd name="connsiteY70" fmla="*/ 2569241 h 2731898"/>
              <a:gd name="connsiteX71" fmla="*/ 1016992 w 1252793"/>
              <a:gd name="connsiteY71" fmla="*/ 2578162 h 2731898"/>
              <a:gd name="connsiteX72" fmla="*/ 1034834 w 1252793"/>
              <a:gd name="connsiteY72" fmla="*/ 2636148 h 2731898"/>
              <a:gd name="connsiteX73" fmla="*/ 1039294 w 1252793"/>
              <a:gd name="connsiteY73" fmla="*/ 2649530 h 2731898"/>
              <a:gd name="connsiteX74" fmla="*/ 1066057 w 1252793"/>
              <a:gd name="connsiteY74" fmla="*/ 2658451 h 2731898"/>
              <a:gd name="connsiteX75" fmla="*/ 1177569 w 1252793"/>
              <a:gd name="connsiteY75" fmla="*/ 2662911 h 2731898"/>
              <a:gd name="connsiteX76" fmla="*/ 1185886 w 1252793"/>
              <a:gd name="connsiteY76" fmla="*/ 2720293 h 2731898"/>
              <a:gd name="connsiteX77" fmla="*/ 1252793 w 1252793"/>
              <a:gd name="connsiteY77" fmla="*/ 2731898 h 2731898"/>
              <a:gd name="connsiteX0" fmla="*/ 0 w 1252793"/>
              <a:gd name="connsiteY0" fmla="*/ 0 h 2731898"/>
              <a:gd name="connsiteX1" fmla="*/ 46685 w 1252793"/>
              <a:gd name="connsiteY1" fmla="*/ 3856 h 2731898"/>
              <a:gd name="connsiteX2" fmla="*/ 48462 w 1252793"/>
              <a:gd name="connsiteY2" fmla="*/ 53526 h 2731898"/>
              <a:gd name="connsiteX3" fmla="*/ 71368 w 1252793"/>
              <a:gd name="connsiteY3" fmla="*/ 59763 h 2731898"/>
              <a:gd name="connsiteX4" fmla="*/ 77908 w 1252793"/>
              <a:gd name="connsiteY4" fmla="*/ 118052 h 2731898"/>
              <a:gd name="connsiteX5" fmla="*/ 77303 w 1252793"/>
              <a:gd name="connsiteY5" fmla="*/ 155210 h 2731898"/>
              <a:gd name="connsiteX6" fmla="*/ 86527 w 1252793"/>
              <a:gd name="connsiteY6" fmla="*/ 213837 h 2731898"/>
              <a:gd name="connsiteX7" fmla="*/ 98131 w 1252793"/>
              <a:gd name="connsiteY7" fmla="*/ 338997 h 2731898"/>
              <a:gd name="connsiteX8" fmla="*/ 115973 w 1252793"/>
              <a:gd name="connsiteY8" fmla="*/ 343457 h 2731898"/>
              <a:gd name="connsiteX9" fmla="*/ 115369 w 1252793"/>
              <a:gd name="connsiteY9" fmla="*/ 647340 h 2731898"/>
              <a:gd name="connsiteX10" fmla="*/ 140052 w 1252793"/>
              <a:gd name="connsiteY10" fmla="*/ 649418 h 2731898"/>
              <a:gd name="connsiteX11" fmla="*/ 142132 w 1252793"/>
              <a:gd name="connsiteY11" fmla="*/ 783151 h 2731898"/>
              <a:gd name="connsiteX12" fmla="*/ 187341 w 1252793"/>
              <a:gd name="connsiteY12" fmla="*/ 789506 h 2731898"/>
              <a:gd name="connsiteX13" fmla="*/ 191801 w 1252793"/>
              <a:gd name="connsiteY13" fmla="*/ 865334 h 2731898"/>
              <a:gd name="connsiteX14" fmla="*/ 205183 w 1252793"/>
              <a:gd name="connsiteY14" fmla="*/ 914400 h 2731898"/>
              <a:gd name="connsiteX15" fmla="*/ 208807 w 1252793"/>
              <a:gd name="connsiteY15" fmla="*/ 992702 h 2731898"/>
              <a:gd name="connsiteX16" fmla="*/ 227485 w 1252793"/>
              <a:gd name="connsiteY16" fmla="*/ 1016991 h 2731898"/>
              <a:gd name="connsiteX17" fmla="*/ 231946 w 1252793"/>
              <a:gd name="connsiteY17" fmla="*/ 1083898 h 2731898"/>
              <a:gd name="connsiteX18" fmla="*/ 236406 w 1252793"/>
              <a:gd name="connsiteY18" fmla="*/ 1097280 h 2731898"/>
              <a:gd name="connsiteX19" fmla="*/ 240867 w 1252793"/>
              <a:gd name="connsiteY19" fmla="*/ 1119582 h 2731898"/>
              <a:gd name="connsiteX20" fmla="*/ 254248 w 1252793"/>
              <a:gd name="connsiteY20" fmla="*/ 1177569 h 2731898"/>
              <a:gd name="connsiteX21" fmla="*/ 258709 w 1252793"/>
              <a:gd name="connsiteY21" fmla="*/ 1190950 h 2731898"/>
              <a:gd name="connsiteX22" fmla="*/ 263169 w 1252793"/>
              <a:gd name="connsiteY22" fmla="*/ 1244476 h 2731898"/>
              <a:gd name="connsiteX23" fmla="*/ 272090 w 1252793"/>
              <a:gd name="connsiteY23" fmla="*/ 1257857 h 2731898"/>
              <a:gd name="connsiteX24" fmla="*/ 276551 w 1252793"/>
              <a:gd name="connsiteY24" fmla="*/ 1271239 h 2731898"/>
              <a:gd name="connsiteX25" fmla="*/ 271486 w 1252793"/>
              <a:gd name="connsiteY25" fmla="*/ 1422895 h 2731898"/>
              <a:gd name="connsiteX26" fmla="*/ 289932 w 1252793"/>
              <a:gd name="connsiteY26" fmla="*/ 1436277 h 2731898"/>
              <a:gd name="connsiteX27" fmla="*/ 294393 w 1252793"/>
              <a:gd name="connsiteY27" fmla="*/ 1458579 h 2731898"/>
              <a:gd name="connsiteX28" fmla="*/ 298853 w 1252793"/>
              <a:gd name="connsiteY28" fmla="*/ 1512105 h 2731898"/>
              <a:gd name="connsiteX29" fmla="*/ 312235 w 1252793"/>
              <a:gd name="connsiteY29" fmla="*/ 1521026 h 2731898"/>
              <a:gd name="connsiteX30" fmla="*/ 343458 w 1252793"/>
              <a:gd name="connsiteY30" fmla="*/ 1529947 h 2731898"/>
              <a:gd name="connsiteX31" fmla="*/ 347918 w 1252793"/>
              <a:gd name="connsiteY31" fmla="*/ 1614696 h 2731898"/>
              <a:gd name="connsiteX32" fmla="*/ 352379 w 1252793"/>
              <a:gd name="connsiteY32" fmla="*/ 1730669 h 2731898"/>
              <a:gd name="connsiteX33" fmla="*/ 365760 w 1252793"/>
              <a:gd name="connsiteY33" fmla="*/ 1784195 h 2731898"/>
              <a:gd name="connsiteX34" fmla="*/ 370221 w 1252793"/>
              <a:gd name="connsiteY34" fmla="*/ 1802037 h 2731898"/>
              <a:gd name="connsiteX35" fmla="*/ 379142 w 1252793"/>
              <a:gd name="connsiteY35" fmla="*/ 1842181 h 2731898"/>
              <a:gd name="connsiteX36" fmla="*/ 405905 w 1252793"/>
              <a:gd name="connsiteY36" fmla="*/ 1855563 h 2731898"/>
              <a:gd name="connsiteX37" fmla="*/ 405905 w 1252793"/>
              <a:gd name="connsiteY37" fmla="*/ 1922470 h 2731898"/>
              <a:gd name="connsiteX38" fmla="*/ 432668 w 1252793"/>
              <a:gd name="connsiteY38" fmla="*/ 1926931 h 2731898"/>
              <a:gd name="connsiteX39" fmla="*/ 437128 w 1252793"/>
              <a:gd name="connsiteY39" fmla="*/ 1949233 h 2731898"/>
              <a:gd name="connsiteX40" fmla="*/ 441589 w 1252793"/>
              <a:gd name="connsiteY40" fmla="*/ 1984917 h 2731898"/>
              <a:gd name="connsiteX41" fmla="*/ 454970 w 1252793"/>
              <a:gd name="connsiteY41" fmla="*/ 1989377 h 2731898"/>
              <a:gd name="connsiteX42" fmla="*/ 459431 w 1252793"/>
              <a:gd name="connsiteY42" fmla="*/ 2025061 h 2731898"/>
              <a:gd name="connsiteX43" fmla="*/ 463891 w 1252793"/>
              <a:gd name="connsiteY43" fmla="*/ 2038443 h 2731898"/>
              <a:gd name="connsiteX44" fmla="*/ 468352 w 1252793"/>
              <a:gd name="connsiteY44" fmla="*/ 2056285 h 2731898"/>
              <a:gd name="connsiteX45" fmla="*/ 472812 w 1252793"/>
              <a:gd name="connsiteY45" fmla="*/ 2069666 h 2731898"/>
              <a:gd name="connsiteX46" fmla="*/ 482906 w 1252793"/>
              <a:gd name="connsiteY46" fmla="*/ 2083048 h 2731898"/>
              <a:gd name="connsiteX47" fmla="*/ 534655 w 1252793"/>
              <a:gd name="connsiteY47" fmla="*/ 2082444 h 2731898"/>
              <a:gd name="connsiteX48" fmla="*/ 548640 w 1252793"/>
              <a:gd name="connsiteY48" fmla="*/ 2118731 h 2731898"/>
              <a:gd name="connsiteX49" fmla="*/ 562022 w 1252793"/>
              <a:gd name="connsiteY49" fmla="*/ 2127652 h 2731898"/>
              <a:gd name="connsiteX50" fmla="*/ 566482 w 1252793"/>
              <a:gd name="connsiteY50" fmla="*/ 2158876 h 2731898"/>
              <a:gd name="connsiteX51" fmla="*/ 597706 w 1252793"/>
              <a:gd name="connsiteY51" fmla="*/ 2167797 h 2731898"/>
              <a:gd name="connsiteX52" fmla="*/ 611238 w 1252793"/>
              <a:gd name="connsiteY52" fmla="*/ 2190471 h 2731898"/>
              <a:gd name="connsiteX53" fmla="*/ 628929 w 1252793"/>
              <a:gd name="connsiteY53" fmla="*/ 2194560 h 2731898"/>
              <a:gd name="connsiteX54" fmla="*/ 633390 w 1252793"/>
              <a:gd name="connsiteY54" fmla="*/ 2294467 h 2731898"/>
              <a:gd name="connsiteX55" fmla="*/ 731520 w 1252793"/>
              <a:gd name="connsiteY55" fmla="*/ 2298324 h 2731898"/>
              <a:gd name="connsiteX56" fmla="*/ 739826 w 1252793"/>
              <a:gd name="connsiteY56" fmla="*/ 2333346 h 2731898"/>
              <a:gd name="connsiteX57" fmla="*/ 762744 w 1252793"/>
              <a:gd name="connsiteY57" fmla="*/ 2355137 h 2731898"/>
              <a:gd name="connsiteX58" fmla="*/ 785046 w 1252793"/>
              <a:gd name="connsiteY58" fmla="*/ 2377440 h 2731898"/>
              <a:gd name="connsiteX59" fmla="*/ 838572 w 1252793"/>
              <a:gd name="connsiteY59" fmla="*/ 2381900 h 2731898"/>
              <a:gd name="connsiteX60" fmla="*/ 843033 w 1252793"/>
              <a:gd name="connsiteY60" fmla="*/ 2417584 h 2731898"/>
              <a:gd name="connsiteX61" fmla="*/ 874256 w 1252793"/>
              <a:gd name="connsiteY61" fmla="*/ 2430966 h 2731898"/>
              <a:gd name="connsiteX62" fmla="*/ 878717 w 1252793"/>
              <a:gd name="connsiteY62" fmla="*/ 2453268 h 2731898"/>
              <a:gd name="connsiteX63" fmla="*/ 883177 w 1252793"/>
              <a:gd name="connsiteY63" fmla="*/ 2471110 h 2731898"/>
              <a:gd name="connsiteX64" fmla="*/ 909940 w 1252793"/>
              <a:gd name="connsiteY64" fmla="*/ 2475571 h 2731898"/>
              <a:gd name="connsiteX65" fmla="*/ 950084 w 1252793"/>
              <a:gd name="connsiteY65" fmla="*/ 2480031 h 2731898"/>
              <a:gd name="connsiteX66" fmla="*/ 959005 w 1252793"/>
              <a:gd name="connsiteY66" fmla="*/ 2506794 h 2731898"/>
              <a:gd name="connsiteX67" fmla="*/ 963466 w 1252793"/>
              <a:gd name="connsiteY67" fmla="*/ 2520175 h 2731898"/>
              <a:gd name="connsiteX68" fmla="*/ 981308 w 1252793"/>
              <a:gd name="connsiteY68" fmla="*/ 2533557 h 2731898"/>
              <a:gd name="connsiteX69" fmla="*/ 994689 w 1252793"/>
              <a:gd name="connsiteY69" fmla="*/ 2538017 h 2731898"/>
              <a:gd name="connsiteX70" fmla="*/ 1003610 w 1252793"/>
              <a:gd name="connsiteY70" fmla="*/ 2569241 h 2731898"/>
              <a:gd name="connsiteX71" fmla="*/ 1016992 w 1252793"/>
              <a:gd name="connsiteY71" fmla="*/ 2578162 h 2731898"/>
              <a:gd name="connsiteX72" fmla="*/ 1034834 w 1252793"/>
              <a:gd name="connsiteY72" fmla="*/ 2636148 h 2731898"/>
              <a:gd name="connsiteX73" fmla="*/ 1039294 w 1252793"/>
              <a:gd name="connsiteY73" fmla="*/ 2649530 h 2731898"/>
              <a:gd name="connsiteX74" fmla="*/ 1066057 w 1252793"/>
              <a:gd name="connsiteY74" fmla="*/ 2658451 h 2731898"/>
              <a:gd name="connsiteX75" fmla="*/ 1177569 w 1252793"/>
              <a:gd name="connsiteY75" fmla="*/ 2662911 h 2731898"/>
              <a:gd name="connsiteX76" fmla="*/ 1185886 w 1252793"/>
              <a:gd name="connsiteY76" fmla="*/ 2720293 h 2731898"/>
              <a:gd name="connsiteX77" fmla="*/ 1252793 w 1252793"/>
              <a:gd name="connsiteY77" fmla="*/ 2731898 h 2731898"/>
              <a:gd name="connsiteX0" fmla="*/ 0 w 1252793"/>
              <a:gd name="connsiteY0" fmla="*/ 0 h 2731898"/>
              <a:gd name="connsiteX1" fmla="*/ 46685 w 1252793"/>
              <a:gd name="connsiteY1" fmla="*/ 3856 h 2731898"/>
              <a:gd name="connsiteX2" fmla="*/ 48462 w 1252793"/>
              <a:gd name="connsiteY2" fmla="*/ 53526 h 2731898"/>
              <a:gd name="connsiteX3" fmla="*/ 71368 w 1252793"/>
              <a:gd name="connsiteY3" fmla="*/ 59763 h 2731898"/>
              <a:gd name="connsiteX4" fmla="*/ 77908 w 1252793"/>
              <a:gd name="connsiteY4" fmla="*/ 118052 h 2731898"/>
              <a:gd name="connsiteX5" fmla="*/ 77303 w 1252793"/>
              <a:gd name="connsiteY5" fmla="*/ 155210 h 2731898"/>
              <a:gd name="connsiteX6" fmla="*/ 86527 w 1252793"/>
              <a:gd name="connsiteY6" fmla="*/ 213837 h 2731898"/>
              <a:gd name="connsiteX7" fmla="*/ 98131 w 1252793"/>
              <a:gd name="connsiteY7" fmla="*/ 338997 h 2731898"/>
              <a:gd name="connsiteX8" fmla="*/ 115973 w 1252793"/>
              <a:gd name="connsiteY8" fmla="*/ 343457 h 2731898"/>
              <a:gd name="connsiteX9" fmla="*/ 115369 w 1252793"/>
              <a:gd name="connsiteY9" fmla="*/ 647340 h 2731898"/>
              <a:gd name="connsiteX10" fmla="*/ 140052 w 1252793"/>
              <a:gd name="connsiteY10" fmla="*/ 649418 h 2731898"/>
              <a:gd name="connsiteX11" fmla="*/ 142132 w 1252793"/>
              <a:gd name="connsiteY11" fmla="*/ 783151 h 2731898"/>
              <a:gd name="connsiteX12" fmla="*/ 187341 w 1252793"/>
              <a:gd name="connsiteY12" fmla="*/ 789506 h 2731898"/>
              <a:gd name="connsiteX13" fmla="*/ 191801 w 1252793"/>
              <a:gd name="connsiteY13" fmla="*/ 865334 h 2731898"/>
              <a:gd name="connsiteX14" fmla="*/ 205183 w 1252793"/>
              <a:gd name="connsiteY14" fmla="*/ 914400 h 2731898"/>
              <a:gd name="connsiteX15" fmla="*/ 208807 w 1252793"/>
              <a:gd name="connsiteY15" fmla="*/ 992702 h 2731898"/>
              <a:gd name="connsiteX16" fmla="*/ 227485 w 1252793"/>
              <a:gd name="connsiteY16" fmla="*/ 1016991 h 2731898"/>
              <a:gd name="connsiteX17" fmla="*/ 231946 w 1252793"/>
              <a:gd name="connsiteY17" fmla="*/ 1083898 h 2731898"/>
              <a:gd name="connsiteX18" fmla="*/ 236406 w 1252793"/>
              <a:gd name="connsiteY18" fmla="*/ 1097280 h 2731898"/>
              <a:gd name="connsiteX19" fmla="*/ 240867 w 1252793"/>
              <a:gd name="connsiteY19" fmla="*/ 1119582 h 2731898"/>
              <a:gd name="connsiteX20" fmla="*/ 254248 w 1252793"/>
              <a:gd name="connsiteY20" fmla="*/ 1177569 h 2731898"/>
              <a:gd name="connsiteX21" fmla="*/ 258709 w 1252793"/>
              <a:gd name="connsiteY21" fmla="*/ 1190950 h 2731898"/>
              <a:gd name="connsiteX22" fmla="*/ 263169 w 1252793"/>
              <a:gd name="connsiteY22" fmla="*/ 1244476 h 2731898"/>
              <a:gd name="connsiteX23" fmla="*/ 272090 w 1252793"/>
              <a:gd name="connsiteY23" fmla="*/ 1257857 h 2731898"/>
              <a:gd name="connsiteX24" fmla="*/ 276551 w 1252793"/>
              <a:gd name="connsiteY24" fmla="*/ 1271239 h 2731898"/>
              <a:gd name="connsiteX25" fmla="*/ 271486 w 1252793"/>
              <a:gd name="connsiteY25" fmla="*/ 1422895 h 2731898"/>
              <a:gd name="connsiteX26" fmla="*/ 289932 w 1252793"/>
              <a:gd name="connsiteY26" fmla="*/ 1436277 h 2731898"/>
              <a:gd name="connsiteX27" fmla="*/ 294393 w 1252793"/>
              <a:gd name="connsiteY27" fmla="*/ 1458579 h 2731898"/>
              <a:gd name="connsiteX28" fmla="*/ 298853 w 1252793"/>
              <a:gd name="connsiteY28" fmla="*/ 1512105 h 2731898"/>
              <a:gd name="connsiteX29" fmla="*/ 312235 w 1252793"/>
              <a:gd name="connsiteY29" fmla="*/ 1521026 h 2731898"/>
              <a:gd name="connsiteX30" fmla="*/ 343458 w 1252793"/>
              <a:gd name="connsiteY30" fmla="*/ 1529947 h 2731898"/>
              <a:gd name="connsiteX31" fmla="*/ 347918 w 1252793"/>
              <a:gd name="connsiteY31" fmla="*/ 1614696 h 2731898"/>
              <a:gd name="connsiteX32" fmla="*/ 352379 w 1252793"/>
              <a:gd name="connsiteY32" fmla="*/ 1730669 h 2731898"/>
              <a:gd name="connsiteX33" fmla="*/ 365760 w 1252793"/>
              <a:gd name="connsiteY33" fmla="*/ 1784195 h 2731898"/>
              <a:gd name="connsiteX34" fmla="*/ 370221 w 1252793"/>
              <a:gd name="connsiteY34" fmla="*/ 1802037 h 2731898"/>
              <a:gd name="connsiteX35" fmla="*/ 379142 w 1252793"/>
              <a:gd name="connsiteY35" fmla="*/ 1842181 h 2731898"/>
              <a:gd name="connsiteX36" fmla="*/ 405905 w 1252793"/>
              <a:gd name="connsiteY36" fmla="*/ 1855563 h 2731898"/>
              <a:gd name="connsiteX37" fmla="*/ 405905 w 1252793"/>
              <a:gd name="connsiteY37" fmla="*/ 1922470 h 2731898"/>
              <a:gd name="connsiteX38" fmla="*/ 432668 w 1252793"/>
              <a:gd name="connsiteY38" fmla="*/ 1926931 h 2731898"/>
              <a:gd name="connsiteX39" fmla="*/ 437128 w 1252793"/>
              <a:gd name="connsiteY39" fmla="*/ 1949233 h 2731898"/>
              <a:gd name="connsiteX40" fmla="*/ 441589 w 1252793"/>
              <a:gd name="connsiteY40" fmla="*/ 1984917 h 2731898"/>
              <a:gd name="connsiteX41" fmla="*/ 454970 w 1252793"/>
              <a:gd name="connsiteY41" fmla="*/ 1989377 h 2731898"/>
              <a:gd name="connsiteX42" fmla="*/ 459431 w 1252793"/>
              <a:gd name="connsiteY42" fmla="*/ 2025061 h 2731898"/>
              <a:gd name="connsiteX43" fmla="*/ 463891 w 1252793"/>
              <a:gd name="connsiteY43" fmla="*/ 2038443 h 2731898"/>
              <a:gd name="connsiteX44" fmla="*/ 468352 w 1252793"/>
              <a:gd name="connsiteY44" fmla="*/ 2056285 h 2731898"/>
              <a:gd name="connsiteX45" fmla="*/ 472812 w 1252793"/>
              <a:gd name="connsiteY45" fmla="*/ 2069666 h 2731898"/>
              <a:gd name="connsiteX46" fmla="*/ 482906 w 1252793"/>
              <a:gd name="connsiteY46" fmla="*/ 2083048 h 2731898"/>
              <a:gd name="connsiteX47" fmla="*/ 534655 w 1252793"/>
              <a:gd name="connsiteY47" fmla="*/ 2082444 h 2731898"/>
              <a:gd name="connsiteX48" fmla="*/ 548640 w 1252793"/>
              <a:gd name="connsiteY48" fmla="*/ 2118731 h 2731898"/>
              <a:gd name="connsiteX49" fmla="*/ 562022 w 1252793"/>
              <a:gd name="connsiteY49" fmla="*/ 2127652 h 2731898"/>
              <a:gd name="connsiteX50" fmla="*/ 566482 w 1252793"/>
              <a:gd name="connsiteY50" fmla="*/ 2158876 h 2731898"/>
              <a:gd name="connsiteX51" fmla="*/ 597706 w 1252793"/>
              <a:gd name="connsiteY51" fmla="*/ 2167797 h 2731898"/>
              <a:gd name="connsiteX52" fmla="*/ 611238 w 1252793"/>
              <a:gd name="connsiteY52" fmla="*/ 2190471 h 2731898"/>
              <a:gd name="connsiteX53" fmla="*/ 628929 w 1252793"/>
              <a:gd name="connsiteY53" fmla="*/ 2194560 h 2731898"/>
              <a:gd name="connsiteX54" fmla="*/ 633390 w 1252793"/>
              <a:gd name="connsiteY54" fmla="*/ 2294467 h 2731898"/>
              <a:gd name="connsiteX55" fmla="*/ 731520 w 1252793"/>
              <a:gd name="connsiteY55" fmla="*/ 2298324 h 2731898"/>
              <a:gd name="connsiteX56" fmla="*/ 739826 w 1252793"/>
              <a:gd name="connsiteY56" fmla="*/ 2333346 h 2731898"/>
              <a:gd name="connsiteX57" fmla="*/ 762744 w 1252793"/>
              <a:gd name="connsiteY57" fmla="*/ 2355137 h 2731898"/>
              <a:gd name="connsiteX58" fmla="*/ 785046 w 1252793"/>
              <a:gd name="connsiteY58" fmla="*/ 2377440 h 2731898"/>
              <a:gd name="connsiteX59" fmla="*/ 838572 w 1252793"/>
              <a:gd name="connsiteY59" fmla="*/ 2381900 h 2731898"/>
              <a:gd name="connsiteX60" fmla="*/ 843033 w 1252793"/>
              <a:gd name="connsiteY60" fmla="*/ 2417584 h 2731898"/>
              <a:gd name="connsiteX61" fmla="*/ 874256 w 1252793"/>
              <a:gd name="connsiteY61" fmla="*/ 2430966 h 2731898"/>
              <a:gd name="connsiteX62" fmla="*/ 878717 w 1252793"/>
              <a:gd name="connsiteY62" fmla="*/ 2453268 h 2731898"/>
              <a:gd name="connsiteX63" fmla="*/ 883177 w 1252793"/>
              <a:gd name="connsiteY63" fmla="*/ 2471110 h 2731898"/>
              <a:gd name="connsiteX64" fmla="*/ 909940 w 1252793"/>
              <a:gd name="connsiteY64" fmla="*/ 2475571 h 2731898"/>
              <a:gd name="connsiteX65" fmla="*/ 950084 w 1252793"/>
              <a:gd name="connsiteY65" fmla="*/ 2480031 h 2731898"/>
              <a:gd name="connsiteX66" fmla="*/ 959005 w 1252793"/>
              <a:gd name="connsiteY66" fmla="*/ 2506794 h 2731898"/>
              <a:gd name="connsiteX67" fmla="*/ 963466 w 1252793"/>
              <a:gd name="connsiteY67" fmla="*/ 2520175 h 2731898"/>
              <a:gd name="connsiteX68" fmla="*/ 981308 w 1252793"/>
              <a:gd name="connsiteY68" fmla="*/ 2533557 h 2731898"/>
              <a:gd name="connsiteX69" fmla="*/ 994689 w 1252793"/>
              <a:gd name="connsiteY69" fmla="*/ 2538017 h 2731898"/>
              <a:gd name="connsiteX70" fmla="*/ 1003610 w 1252793"/>
              <a:gd name="connsiteY70" fmla="*/ 2569241 h 2731898"/>
              <a:gd name="connsiteX71" fmla="*/ 1016992 w 1252793"/>
              <a:gd name="connsiteY71" fmla="*/ 2578162 h 2731898"/>
              <a:gd name="connsiteX72" fmla="*/ 1034834 w 1252793"/>
              <a:gd name="connsiteY72" fmla="*/ 2636148 h 2731898"/>
              <a:gd name="connsiteX73" fmla="*/ 1039294 w 1252793"/>
              <a:gd name="connsiteY73" fmla="*/ 2649530 h 2731898"/>
              <a:gd name="connsiteX74" fmla="*/ 1066057 w 1252793"/>
              <a:gd name="connsiteY74" fmla="*/ 2658451 h 2731898"/>
              <a:gd name="connsiteX75" fmla="*/ 1177569 w 1252793"/>
              <a:gd name="connsiteY75" fmla="*/ 2662911 h 2731898"/>
              <a:gd name="connsiteX76" fmla="*/ 1185886 w 1252793"/>
              <a:gd name="connsiteY76" fmla="*/ 2720293 h 2731898"/>
              <a:gd name="connsiteX77" fmla="*/ 1252793 w 1252793"/>
              <a:gd name="connsiteY77" fmla="*/ 2731898 h 2731898"/>
              <a:gd name="connsiteX0" fmla="*/ 0 w 1252793"/>
              <a:gd name="connsiteY0" fmla="*/ 0 h 2732199"/>
              <a:gd name="connsiteX1" fmla="*/ 46685 w 1252793"/>
              <a:gd name="connsiteY1" fmla="*/ 3856 h 2732199"/>
              <a:gd name="connsiteX2" fmla="*/ 48462 w 1252793"/>
              <a:gd name="connsiteY2" fmla="*/ 53526 h 2732199"/>
              <a:gd name="connsiteX3" fmla="*/ 71368 w 1252793"/>
              <a:gd name="connsiteY3" fmla="*/ 59763 h 2732199"/>
              <a:gd name="connsiteX4" fmla="*/ 77908 w 1252793"/>
              <a:gd name="connsiteY4" fmla="*/ 118052 h 2732199"/>
              <a:gd name="connsiteX5" fmla="*/ 77303 w 1252793"/>
              <a:gd name="connsiteY5" fmla="*/ 155210 h 2732199"/>
              <a:gd name="connsiteX6" fmla="*/ 86527 w 1252793"/>
              <a:gd name="connsiteY6" fmla="*/ 213837 h 2732199"/>
              <a:gd name="connsiteX7" fmla="*/ 98131 w 1252793"/>
              <a:gd name="connsiteY7" fmla="*/ 338997 h 2732199"/>
              <a:gd name="connsiteX8" fmla="*/ 115973 w 1252793"/>
              <a:gd name="connsiteY8" fmla="*/ 343457 h 2732199"/>
              <a:gd name="connsiteX9" fmla="*/ 115369 w 1252793"/>
              <a:gd name="connsiteY9" fmla="*/ 647340 h 2732199"/>
              <a:gd name="connsiteX10" fmla="*/ 140052 w 1252793"/>
              <a:gd name="connsiteY10" fmla="*/ 649418 h 2732199"/>
              <a:gd name="connsiteX11" fmla="*/ 142132 w 1252793"/>
              <a:gd name="connsiteY11" fmla="*/ 783151 h 2732199"/>
              <a:gd name="connsiteX12" fmla="*/ 187341 w 1252793"/>
              <a:gd name="connsiteY12" fmla="*/ 789506 h 2732199"/>
              <a:gd name="connsiteX13" fmla="*/ 191801 w 1252793"/>
              <a:gd name="connsiteY13" fmla="*/ 865334 h 2732199"/>
              <a:gd name="connsiteX14" fmla="*/ 205183 w 1252793"/>
              <a:gd name="connsiteY14" fmla="*/ 914400 h 2732199"/>
              <a:gd name="connsiteX15" fmla="*/ 208807 w 1252793"/>
              <a:gd name="connsiteY15" fmla="*/ 992702 h 2732199"/>
              <a:gd name="connsiteX16" fmla="*/ 227485 w 1252793"/>
              <a:gd name="connsiteY16" fmla="*/ 1016991 h 2732199"/>
              <a:gd name="connsiteX17" fmla="*/ 231946 w 1252793"/>
              <a:gd name="connsiteY17" fmla="*/ 1083898 h 2732199"/>
              <a:gd name="connsiteX18" fmla="*/ 236406 w 1252793"/>
              <a:gd name="connsiteY18" fmla="*/ 1097280 h 2732199"/>
              <a:gd name="connsiteX19" fmla="*/ 240867 w 1252793"/>
              <a:gd name="connsiteY19" fmla="*/ 1119582 h 2732199"/>
              <a:gd name="connsiteX20" fmla="*/ 254248 w 1252793"/>
              <a:gd name="connsiteY20" fmla="*/ 1177569 h 2732199"/>
              <a:gd name="connsiteX21" fmla="*/ 258709 w 1252793"/>
              <a:gd name="connsiteY21" fmla="*/ 1190950 h 2732199"/>
              <a:gd name="connsiteX22" fmla="*/ 263169 w 1252793"/>
              <a:gd name="connsiteY22" fmla="*/ 1244476 h 2732199"/>
              <a:gd name="connsiteX23" fmla="*/ 272090 w 1252793"/>
              <a:gd name="connsiteY23" fmla="*/ 1257857 h 2732199"/>
              <a:gd name="connsiteX24" fmla="*/ 276551 w 1252793"/>
              <a:gd name="connsiteY24" fmla="*/ 1271239 h 2732199"/>
              <a:gd name="connsiteX25" fmla="*/ 271486 w 1252793"/>
              <a:gd name="connsiteY25" fmla="*/ 1422895 h 2732199"/>
              <a:gd name="connsiteX26" fmla="*/ 289932 w 1252793"/>
              <a:gd name="connsiteY26" fmla="*/ 1436277 h 2732199"/>
              <a:gd name="connsiteX27" fmla="*/ 294393 w 1252793"/>
              <a:gd name="connsiteY27" fmla="*/ 1458579 h 2732199"/>
              <a:gd name="connsiteX28" fmla="*/ 298853 w 1252793"/>
              <a:gd name="connsiteY28" fmla="*/ 1512105 h 2732199"/>
              <a:gd name="connsiteX29" fmla="*/ 312235 w 1252793"/>
              <a:gd name="connsiteY29" fmla="*/ 1521026 h 2732199"/>
              <a:gd name="connsiteX30" fmla="*/ 343458 w 1252793"/>
              <a:gd name="connsiteY30" fmla="*/ 1529947 h 2732199"/>
              <a:gd name="connsiteX31" fmla="*/ 347918 w 1252793"/>
              <a:gd name="connsiteY31" fmla="*/ 1614696 h 2732199"/>
              <a:gd name="connsiteX32" fmla="*/ 352379 w 1252793"/>
              <a:gd name="connsiteY32" fmla="*/ 1730669 h 2732199"/>
              <a:gd name="connsiteX33" fmla="*/ 365760 w 1252793"/>
              <a:gd name="connsiteY33" fmla="*/ 1784195 h 2732199"/>
              <a:gd name="connsiteX34" fmla="*/ 370221 w 1252793"/>
              <a:gd name="connsiteY34" fmla="*/ 1802037 h 2732199"/>
              <a:gd name="connsiteX35" fmla="*/ 379142 w 1252793"/>
              <a:gd name="connsiteY35" fmla="*/ 1842181 h 2732199"/>
              <a:gd name="connsiteX36" fmla="*/ 405905 w 1252793"/>
              <a:gd name="connsiteY36" fmla="*/ 1855563 h 2732199"/>
              <a:gd name="connsiteX37" fmla="*/ 405905 w 1252793"/>
              <a:gd name="connsiteY37" fmla="*/ 1922470 h 2732199"/>
              <a:gd name="connsiteX38" fmla="*/ 432668 w 1252793"/>
              <a:gd name="connsiteY38" fmla="*/ 1926931 h 2732199"/>
              <a:gd name="connsiteX39" fmla="*/ 437128 w 1252793"/>
              <a:gd name="connsiteY39" fmla="*/ 1949233 h 2732199"/>
              <a:gd name="connsiteX40" fmla="*/ 441589 w 1252793"/>
              <a:gd name="connsiteY40" fmla="*/ 1984917 h 2732199"/>
              <a:gd name="connsiteX41" fmla="*/ 454970 w 1252793"/>
              <a:gd name="connsiteY41" fmla="*/ 1989377 h 2732199"/>
              <a:gd name="connsiteX42" fmla="*/ 459431 w 1252793"/>
              <a:gd name="connsiteY42" fmla="*/ 2025061 h 2732199"/>
              <a:gd name="connsiteX43" fmla="*/ 463891 w 1252793"/>
              <a:gd name="connsiteY43" fmla="*/ 2038443 h 2732199"/>
              <a:gd name="connsiteX44" fmla="*/ 468352 w 1252793"/>
              <a:gd name="connsiteY44" fmla="*/ 2056285 h 2732199"/>
              <a:gd name="connsiteX45" fmla="*/ 472812 w 1252793"/>
              <a:gd name="connsiteY45" fmla="*/ 2069666 h 2732199"/>
              <a:gd name="connsiteX46" fmla="*/ 482906 w 1252793"/>
              <a:gd name="connsiteY46" fmla="*/ 2083048 h 2732199"/>
              <a:gd name="connsiteX47" fmla="*/ 534655 w 1252793"/>
              <a:gd name="connsiteY47" fmla="*/ 2082444 h 2732199"/>
              <a:gd name="connsiteX48" fmla="*/ 548640 w 1252793"/>
              <a:gd name="connsiteY48" fmla="*/ 2118731 h 2732199"/>
              <a:gd name="connsiteX49" fmla="*/ 562022 w 1252793"/>
              <a:gd name="connsiteY49" fmla="*/ 2127652 h 2732199"/>
              <a:gd name="connsiteX50" fmla="*/ 566482 w 1252793"/>
              <a:gd name="connsiteY50" fmla="*/ 2158876 h 2732199"/>
              <a:gd name="connsiteX51" fmla="*/ 597706 w 1252793"/>
              <a:gd name="connsiteY51" fmla="*/ 2167797 h 2732199"/>
              <a:gd name="connsiteX52" fmla="*/ 611238 w 1252793"/>
              <a:gd name="connsiteY52" fmla="*/ 2190471 h 2732199"/>
              <a:gd name="connsiteX53" fmla="*/ 628929 w 1252793"/>
              <a:gd name="connsiteY53" fmla="*/ 2194560 h 2732199"/>
              <a:gd name="connsiteX54" fmla="*/ 633390 w 1252793"/>
              <a:gd name="connsiteY54" fmla="*/ 2294467 h 2732199"/>
              <a:gd name="connsiteX55" fmla="*/ 731520 w 1252793"/>
              <a:gd name="connsiteY55" fmla="*/ 2298324 h 2732199"/>
              <a:gd name="connsiteX56" fmla="*/ 739826 w 1252793"/>
              <a:gd name="connsiteY56" fmla="*/ 2333346 h 2732199"/>
              <a:gd name="connsiteX57" fmla="*/ 762744 w 1252793"/>
              <a:gd name="connsiteY57" fmla="*/ 2355137 h 2732199"/>
              <a:gd name="connsiteX58" fmla="*/ 785046 w 1252793"/>
              <a:gd name="connsiteY58" fmla="*/ 2377440 h 2732199"/>
              <a:gd name="connsiteX59" fmla="*/ 838572 w 1252793"/>
              <a:gd name="connsiteY59" fmla="*/ 2381900 h 2732199"/>
              <a:gd name="connsiteX60" fmla="*/ 843033 w 1252793"/>
              <a:gd name="connsiteY60" fmla="*/ 2417584 h 2732199"/>
              <a:gd name="connsiteX61" fmla="*/ 874256 w 1252793"/>
              <a:gd name="connsiteY61" fmla="*/ 2430966 h 2732199"/>
              <a:gd name="connsiteX62" fmla="*/ 878717 w 1252793"/>
              <a:gd name="connsiteY62" fmla="*/ 2453268 h 2732199"/>
              <a:gd name="connsiteX63" fmla="*/ 883177 w 1252793"/>
              <a:gd name="connsiteY63" fmla="*/ 2471110 h 2732199"/>
              <a:gd name="connsiteX64" fmla="*/ 909940 w 1252793"/>
              <a:gd name="connsiteY64" fmla="*/ 2475571 h 2732199"/>
              <a:gd name="connsiteX65" fmla="*/ 950084 w 1252793"/>
              <a:gd name="connsiteY65" fmla="*/ 2480031 h 2732199"/>
              <a:gd name="connsiteX66" fmla="*/ 959005 w 1252793"/>
              <a:gd name="connsiteY66" fmla="*/ 2506794 h 2732199"/>
              <a:gd name="connsiteX67" fmla="*/ 963466 w 1252793"/>
              <a:gd name="connsiteY67" fmla="*/ 2520175 h 2732199"/>
              <a:gd name="connsiteX68" fmla="*/ 981308 w 1252793"/>
              <a:gd name="connsiteY68" fmla="*/ 2533557 h 2732199"/>
              <a:gd name="connsiteX69" fmla="*/ 994689 w 1252793"/>
              <a:gd name="connsiteY69" fmla="*/ 2538017 h 2732199"/>
              <a:gd name="connsiteX70" fmla="*/ 1003610 w 1252793"/>
              <a:gd name="connsiteY70" fmla="*/ 2569241 h 2732199"/>
              <a:gd name="connsiteX71" fmla="*/ 1016992 w 1252793"/>
              <a:gd name="connsiteY71" fmla="*/ 2578162 h 2732199"/>
              <a:gd name="connsiteX72" fmla="*/ 1034834 w 1252793"/>
              <a:gd name="connsiteY72" fmla="*/ 2636148 h 2732199"/>
              <a:gd name="connsiteX73" fmla="*/ 1039294 w 1252793"/>
              <a:gd name="connsiteY73" fmla="*/ 2649530 h 2732199"/>
              <a:gd name="connsiteX74" fmla="*/ 1066057 w 1252793"/>
              <a:gd name="connsiteY74" fmla="*/ 2658451 h 2732199"/>
              <a:gd name="connsiteX75" fmla="*/ 1177569 w 1252793"/>
              <a:gd name="connsiteY75" fmla="*/ 2662911 h 2732199"/>
              <a:gd name="connsiteX76" fmla="*/ 1185886 w 1252793"/>
              <a:gd name="connsiteY76" fmla="*/ 2732199 h 2732199"/>
              <a:gd name="connsiteX77" fmla="*/ 1252793 w 1252793"/>
              <a:gd name="connsiteY77" fmla="*/ 2731898 h 2732199"/>
              <a:gd name="connsiteX0" fmla="*/ 0 w 1252793"/>
              <a:gd name="connsiteY0" fmla="*/ 0 h 2732199"/>
              <a:gd name="connsiteX1" fmla="*/ 46685 w 1252793"/>
              <a:gd name="connsiteY1" fmla="*/ 3856 h 2732199"/>
              <a:gd name="connsiteX2" fmla="*/ 48462 w 1252793"/>
              <a:gd name="connsiteY2" fmla="*/ 53526 h 2732199"/>
              <a:gd name="connsiteX3" fmla="*/ 71368 w 1252793"/>
              <a:gd name="connsiteY3" fmla="*/ 59763 h 2732199"/>
              <a:gd name="connsiteX4" fmla="*/ 77908 w 1252793"/>
              <a:gd name="connsiteY4" fmla="*/ 118052 h 2732199"/>
              <a:gd name="connsiteX5" fmla="*/ 77303 w 1252793"/>
              <a:gd name="connsiteY5" fmla="*/ 155210 h 2732199"/>
              <a:gd name="connsiteX6" fmla="*/ 86527 w 1252793"/>
              <a:gd name="connsiteY6" fmla="*/ 213837 h 2732199"/>
              <a:gd name="connsiteX7" fmla="*/ 98131 w 1252793"/>
              <a:gd name="connsiteY7" fmla="*/ 338997 h 2732199"/>
              <a:gd name="connsiteX8" fmla="*/ 115973 w 1252793"/>
              <a:gd name="connsiteY8" fmla="*/ 343457 h 2732199"/>
              <a:gd name="connsiteX9" fmla="*/ 115369 w 1252793"/>
              <a:gd name="connsiteY9" fmla="*/ 647340 h 2732199"/>
              <a:gd name="connsiteX10" fmla="*/ 140052 w 1252793"/>
              <a:gd name="connsiteY10" fmla="*/ 649418 h 2732199"/>
              <a:gd name="connsiteX11" fmla="*/ 142132 w 1252793"/>
              <a:gd name="connsiteY11" fmla="*/ 783151 h 2732199"/>
              <a:gd name="connsiteX12" fmla="*/ 187341 w 1252793"/>
              <a:gd name="connsiteY12" fmla="*/ 789506 h 2732199"/>
              <a:gd name="connsiteX13" fmla="*/ 191801 w 1252793"/>
              <a:gd name="connsiteY13" fmla="*/ 865334 h 2732199"/>
              <a:gd name="connsiteX14" fmla="*/ 205183 w 1252793"/>
              <a:gd name="connsiteY14" fmla="*/ 914400 h 2732199"/>
              <a:gd name="connsiteX15" fmla="*/ 208807 w 1252793"/>
              <a:gd name="connsiteY15" fmla="*/ 992702 h 2732199"/>
              <a:gd name="connsiteX16" fmla="*/ 227485 w 1252793"/>
              <a:gd name="connsiteY16" fmla="*/ 1016991 h 2732199"/>
              <a:gd name="connsiteX17" fmla="*/ 231946 w 1252793"/>
              <a:gd name="connsiteY17" fmla="*/ 1083898 h 2732199"/>
              <a:gd name="connsiteX18" fmla="*/ 236406 w 1252793"/>
              <a:gd name="connsiteY18" fmla="*/ 1097280 h 2732199"/>
              <a:gd name="connsiteX19" fmla="*/ 240867 w 1252793"/>
              <a:gd name="connsiteY19" fmla="*/ 1119582 h 2732199"/>
              <a:gd name="connsiteX20" fmla="*/ 254248 w 1252793"/>
              <a:gd name="connsiteY20" fmla="*/ 1177569 h 2732199"/>
              <a:gd name="connsiteX21" fmla="*/ 258709 w 1252793"/>
              <a:gd name="connsiteY21" fmla="*/ 1190950 h 2732199"/>
              <a:gd name="connsiteX22" fmla="*/ 263169 w 1252793"/>
              <a:gd name="connsiteY22" fmla="*/ 1244476 h 2732199"/>
              <a:gd name="connsiteX23" fmla="*/ 272090 w 1252793"/>
              <a:gd name="connsiteY23" fmla="*/ 1257857 h 2732199"/>
              <a:gd name="connsiteX24" fmla="*/ 276551 w 1252793"/>
              <a:gd name="connsiteY24" fmla="*/ 1271239 h 2732199"/>
              <a:gd name="connsiteX25" fmla="*/ 271486 w 1252793"/>
              <a:gd name="connsiteY25" fmla="*/ 1422895 h 2732199"/>
              <a:gd name="connsiteX26" fmla="*/ 289932 w 1252793"/>
              <a:gd name="connsiteY26" fmla="*/ 1436277 h 2732199"/>
              <a:gd name="connsiteX27" fmla="*/ 294393 w 1252793"/>
              <a:gd name="connsiteY27" fmla="*/ 1458579 h 2732199"/>
              <a:gd name="connsiteX28" fmla="*/ 298853 w 1252793"/>
              <a:gd name="connsiteY28" fmla="*/ 1512105 h 2732199"/>
              <a:gd name="connsiteX29" fmla="*/ 312235 w 1252793"/>
              <a:gd name="connsiteY29" fmla="*/ 1521026 h 2732199"/>
              <a:gd name="connsiteX30" fmla="*/ 343458 w 1252793"/>
              <a:gd name="connsiteY30" fmla="*/ 1529947 h 2732199"/>
              <a:gd name="connsiteX31" fmla="*/ 347918 w 1252793"/>
              <a:gd name="connsiteY31" fmla="*/ 1614696 h 2732199"/>
              <a:gd name="connsiteX32" fmla="*/ 352379 w 1252793"/>
              <a:gd name="connsiteY32" fmla="*/ 1730669 h 2732199"/>
              <a:gd name="connsiteX33" fmla="*/ 365760 w 1252793"/>
              <a:gd name="connsiteY33" fmla="*/ 1784195 h 2732199"/>
              <a:gd name="connsiteX34" fmla="*/ 370221 w 1252793"/>
              <a:gd name="connsiteY34" fmla="*/ 1802037 h 2732199"/>
              <a:gd name="connsiteX35" fmla="*/ 379142 w 1252793"/>
              <a:gd name="connsiteY35" fmla="*/ 1842181 h 2732199"/>
              <a:gd name="connsiteX36" fmla="*/ 405905 w 1252793"/>
              <a:gd name="connsiteY36" fmla="*/ 1855563 h 2732199"/>
              <a:gd name="connsiteX37" fmla="*/ 405905 w 1252793"/>
              <a:gd name="connsiteY37" fmla="*/ 1922470 h 2732199"/>
              <a:gd name="connsiteX38" fmla="*/ 432668 w 1252793"/>
              <a:gd name="connsiteY38" fmla="*/ 1926931 h 2732199"/>
              <a:gd name="connsiteX39" fmla="*/ 437128 w 1252793"/>
              <a:gd name="connsiteY39" fmla="*/ 1949233 h 2732199"/>
              <a:gd name="connsiteX40" fmla="*/ 441589 w 1252793"/>
              <a:gd name="connsiteY40" fmla="*/ 1984917 h 2732199"/>
              <a:gd name="connsiteX41" fmla="*/ 454970 w 1252793"/>
              <a:gd name="connsiteY41" fmla="*/ 1989377 h 2732199"/>
              <a:gd name="connsiteX42" fmla="*/ 459431 w 1252793"/>
              <a:gd name="connsiteY42" fmla="*/ 2025061 h 2732199"/>
              <a:gd name="connsiteX43" fmla="*/ 463891 w 1252793"/>
              <a:gd name="connsiteY43" fmla="*/ 2038443 h 2732199"/>
              <a:gd name="connsiteX44" fmla="*/ 468352 w 1252793"/>
              <a:gd name="connsiteY44" fmla="*/ 2056285 h 2732199"/>
              <a:gd name="connsiteX45" fmla="*/ 472812 w 1252793"/>
              <a:gd name="connsiteY45" fmla="*/ 2069666 h 2732199"/>
              <a:gd name="connsiteX46" fmla="*/ 482906 w 1252793"/>
              <a:gd name="connsiteY46" fmla="*/ 2083048 h 2732199"/>
              <a:gd name="connsiteX47" fmla="*/ 534655 w 1252793"/>
              <a:gd name="connsiteY47" fmla="*/ 2082444 h 2732199"/>
              <a:gd name="connsiteX48" fmla="*/ 548640 w 1252793"/>
              <a:gd name="connsiteY48" fmla="*/ 2118731 h 2732199"/>
              <a:gd name="connsiteX49" fmla="*/ 562022 w 1252793"/>
              <a:gd name="connsiteY49" fmla="*/ 2127652 h 2732199"/>
              <a:gd name="connsiteX50" fmla="*/ 566482 w 1252793"/>
              <a:gd name="connsiteY50" fmla="*/ 2158876 h 2732199"/>
              <a:gd name="connsiteX51" fmla="*/ 597706 w 1252793"/>
              <a:gd name="connsiteY51" fmla="*/ 2167797 h 2732199"/>
              <a:gd name="connsiteX52" fmla="*/ 611238 w 1252793"/>
              <a:gd name="connsiteY52" fmla="*/ 2190471 h 2732199"/>
              <a:gd name="connsiteX53" fmla="*/ 628929 w 1252793"/>
              <a:gd name="connsiteY53" fmla="*/ 2194560 h 2732199"/>
              <a:gd name="connsiteX54" fmla="*/ 633390 w 1252793"/>
              <a:gd name="connsiteY54" fmla="*/ 2294467 h 2732199"/>
              <a:gd name="connsiteX55" fmla="*/ 731520 w 1252793"/>
              <a:gd name="connsiteY55" fmla="*/ 2298324 h 2732199"/>
              <a:gd name="connsiteX56" fmla="*/ 739826 w 1252793"/>
              <a:gd name="connsiteY56" fmla="*/ 2333346 h 2732199"/>
              <a:gd name="connsiteX57" fmla="*/ 762744 w 1252793"/>
              <a:gd name="connsiteY57" fmla="*/ 2355137 h 2732199"/>
              <a:gd name="connsiteX58" fmla="*/ 785046 w 1252793"/>
              <a:gd name="connsiteY58" fmla="*/ 2377440 h 2732199"/>
              <a:gd name="connsiteX59" fmla="*/ 838572 w 1252793"/>
              <a:gd name="connsiteY59" fmla="*/ 2381900 h 2732199"/>
              <a:gd name="connsiteX60" fmla="*/ 843033 w 1252793"/>
              <a:gd name="connsiteY60" fmla="*/ 2417584 h 2732199"/>
              <a:gd name="connsiteX61" fmla="*/ 874256 w 1252793"/>
              <a:gd name="connsiteY61" fmla="*/ 2430966 h 2732199"/>
              <a:gd name="connsiteX62" fmla="*/ 878717 w 1252793"/>
              <a:gd name="connsiteY62" fmla="*/ 2453268 h 2732199"/>
              <a:gd name="connsiteX63" fmla="*/ 883177 w 1252793"/>
              <a:gd name="connsiteY63" fmla="*/ 2471110 h 2732199"/>
              <a:gd name="connsiteX64" fmla="*/ 909940 w 1252793"/>
              <a:gd name="connsiteY64" fmla="*/ 2475571 h 2732199"/>
              <a:gd name="connsiteX65" fmla="*/ 950084 w 1252793"/>
              <a:gd name="connsiteY65" fmla="*/ 2480031 h 2732199"/>
              <a:gd name="connsiteX66" fmla="*/ 959005 w 1252793"/>
              <a:gd name="connsiteY66" fmla="*/ 2506794 h 2732199"/>
              <a:gd name="connsiteX67" fmla="*/ 963466 w 1252793"/>
              <a:gd name="connsiteY67" fmla="*/ 2520175 h 2732199"/>
              <a:gd name="connsiteX68" fmla="*/ 981308 w 1252793"/>
              <a:gd name="connsiteY68" fmla="*/ 2533557 h 2732199"/>
              <a:gd name="connsiteX69" fmla="*/ 994689 w 1252793"/>
              <a:gd name="connsiteY69" fmla="*/ 2538017 h 2732199"/>
              <a:gd name="connsiteX70" fmla="*/ 1003610 w 1252793"/>
              <a:gd name="connsiteY70" fmla="*/ 2569241 h 2732199"/>
              <a:gd name="connsiteX71" fmla="*/ 1016992 w 1252793"/>
              <a:gd name="connsiteY71" fmla="*/ 2578162 h 2732199"/>
              <a:gd name="connsiteX72" fmla="*/ 1034834 w 1252793"/>
              <a:gd name="connsiteY72" fmla="*/ 2636148 h 2732199"/>
              <a:gd name="connsiteX73" fmla="*/ 1039294 w 1252793"/>
              <a:gd name="connsiteY73" fmla="*/ 2649530 h 2732199"/>
              <a:gd name="connsiteX74" fmla="*/ 1066057 w 1252793"/>
              <a:gd name="connsiteY74" fmla="*/ 2658451 h 2732199"/>
              <a:gd name="connsiteX75" fmla="*/ 1177569 w 1252793"/>
              <a:gd name="connsiteY75" fmla="*/ 2662911 h 2732199"/>
              <a:gd name="connsiteX76" fmla="*/ 1185886 w 1252793"/>
              <a:gd name="connsiteY76" fmla="*/ 2732199 h 2732199"/>
              <a:gd name="connsiteX77" fmla="*/ 1252793 w 1252793"/>
              <a:gd name="connsiteY77" fmla="*/ 2731898 h 2732199"/>
              <a:gd name="connsiteX0" fmla="*/ 0 w 1252793"/>
              <a:gd name="connsiteY0" fmla="*/ 0 h 2732199"/>
              <a:gd name="connsiteX1" fmla="*/ 46685 w 1252793"/>
              <a:gd name="connsiteY1" fmla="*/ 3856 h 2732199"/>
              <a:gd name="connsiteX2" fmla="*/ 48462 w 1252793"/>
              <a:gd name="connsiteY2" fmla="*/ 53526 h 2732199"/>
              <a:gd name="connsiteX3" fmla="*/ 71368 w 1252793"/>
              <a:gd name="connsiteY3" fmla="*/ 59763 h 2732199"/>
              <a:gd name="connsiteX4" fmla="*/ 77908 w 1252793"/>
              <a:gd name="connsiteY4" fmla="*/ 118052 h 2732199"/>
              <a:gd name="connsiteX5" fmla="*/ 77303 w 1252793"/>
              <a:gd name="connsiteY5" fmla="*/ 155210 h 2732199"/>
              <a:gd name="connsiteX6" fmla="*/ 86527 w 1252793"/>
              <a:gd name="connsiteY6" fmla="*/ 213837 h 2732199"/>
              <a:gd name="connsiteX7" fmla="*/ 98131 w 1252793"/>
              <a:gd name="connsiteY7" fmla="*/ 338997 h 2732199"/>
              <a:gd name="connsiteX8" fmla="*/ 115973 w 1252793"/>
              <a:gd name="connsiteY8" fmla="*/ 343457 h 2732199"/>
              <a:gd name="connsiteX9" fmla="*/ 115369 w 1252793"/>
              <a:gd name="connsiteY9" fmla="*/ 647340 h 2732199"/>
              <a:gd name="connsiteX10" fmla="*/ 140052 w 1252793"/>
              <a:gd name="connsiteY10" fmla="*/ 649418 h 2732199"/>
              <a:gd name="connsiteX11" fmla="*/ 142132 w 1252793"/>
              <a:gd name="connsiteY11" fmla="*/ 783151 h 2732199"/>
              <a:gd name="connsiteX12" fmla="*/ 187341 w 1252793"/>
              <a:gd name="connsiteY12" fmla="*/ 789506 h 2732199"/>
              <a:gd name="connsiteX13" fmla="*/ 191801 w 1252793"/>
              <a:gd name="connsiteY13" fmla="*/ 865334 h 2732199"/>
              <a:gd name="connsiteX14" fmla="*/ 205183 w 1252793"/>
              <a:gd name="connsiteY14" fmla="*/ 914400 h 2732199"/>
              <a:gd name="connsiteX15" fmla="*/ 208807 w 1252793"/>
              <a:gd name="connsiteY15" fmla="*/ 992702 h 2732199"/>
              <a:gd name="connsiteX16" fmla="*/ 227485 w 1252793"/>
              <a:gd name="connsiteY16" fmla="*/ 1016991 h 2732199"/>
              <a:gd name="connsiteX17" fmla="*/ 231946 w 1252793"/>
              <a:gd name="connsiteY17" fmla="*/ 1083898 h 2732199"/>
              <a:gd name="connsiteX18" fmla="*/ 236406 w 1252793"/>
              <a:gd name="connsiteY18" fmla="*/ 1097280 h 2732199"/>
              <a:gd name="connsiteX19" fmla="*/ 240867 w 1252793"/>
              <a:gd name="connsiteY19" fmla="*/ 1119582 h 2732199"/>
              <a:gd name="connsiteX20" fmla="*/ 254248 w 1252793"/>
              <a:gd name="connsiteY20" fmla="*/ 1177569 h 2732199"/>
              <a:gd name="connsiteX21" fmla="*/ 258709 w 1252793"/>
              <a:gd name="connsiteY21" fmla="*/ 1190950 h 2732199"/>
              <a:gd name="connsiteX22" fmla="*/ 263169 w 1252793"/>
              <a:gd name="connsiteY22" fmla="*/ 1244476 h 2732199"/>
              <a:gd name="connsiteX23" fmla="*/ 272090 w 1252793"/>
              <a:gd name="connsiteY23" fmla="*/ 1257857 h 2732199"/>
              <a:gd name="connsiteX24" fmla="*/ 276551 w 1252793"/>
              <a:gd name="connsiteY24" fmla="*/ 1271239 h 2732199"/>
              <a:gd name="connsiteX25" fmla="*/ 271486 w 1252793"/>
              <a:gd name="connsiteY25" fmla="*/ 1422895 h 2732199"/>
              <a:gd name="connsiteX26" fmla="*/ 289932 w 1252793"/>
              <a:gd name="connsiteY26" fmla="*/ 1436277 h 2732199"/>
              <a:gd name="connsiteX27" fmla="*/ 294393 w 1252793"/>
              <a:gd name="connsiteY27" fmla="*/ 1458579 h 2732199"/>
              <a:gd name="connsiteX28" fmla="*/ 298853 w 1252793"/>
              <a:gd name="connsiteY28" fmla="*/ 1512105 h 2732199"/>
              <a:gd name="connsiteX29" fmla="*/ 312235 w 1252793"/>
              <a:gd name="connsiteY29" fmla="*/ 1521026 h 2732199"/>
              <a:gd name="connsiteX30" fmla="*/ 343458 w 1252793"/>
              <a:gd name="connsiteY30" fmla="*/ 1529947 h 2732199"/>
              <a:gd name="connsiteX31" fmla="*/ 347918 w 1252793"/>
              <a:gd name="connsiteY31" fmla="*/ 1614696 h 2732199"/>
              <a:gd name="connsiteX32" fmla="*/ 352379 w 1252793"/>
              <a:gd name="connsiteY32" fmla="*/ 1730669 h 2732199"/>
              <a:gd name="connsiteX33" fmla="*/ 365760 w 1252793"/>
              <a:gd name="connsiteY33" fmla="*/ 1784195 h 2732199"/>
              <a:gd name="connsiteX34" fmla="*/ 370221 w 1252793"/>
              <a:gd name="connsiteY34" fmla="*/ 1802037 h 2732199"/>
              <a:gd name="connsiteX35" fmla="*/ 379142 w 1252793"/>
              <a:gd name="connsiteY35" fmla="*/ 1842181 h 2732199"/>
              <a:gd name="connsiteX36" fmla="*/ 405905 w 1252793"/>
              <a:gd name="connsiteY36" fmla="*/ 1855563 h 2732199"/>
              <a:gd name="connsiteX37" fmla="*/ 405905 w 1252793"/>
              <a:gd name="connsiteY37" fmla="*/ 1922470 h 2732199"/>
              <a:gd name="connsiteX38" fmla="*/ 432668 w 1252793"/>
              <a:gd name="connsiteY38" fmla="*/ 1926931 h 2732199"/>
              <a:gd name="connsiteX39" fmla="*/ 437128 w 1252793"/>
              <a:gd name="connsiteY39" fmla="*/ 1949233 h 2732199"/>
              <a:gd name="connsiteX40" fmla="*/ 441589 w 1252793"/>
              <a:gd name="connsiteY40" fmla="*/ 1984917 h 2732199"/>
              <a:gd name="connsiteX41" fmla="*/ 454970 w 1252793"/>
              <a:gd name="connsiteY41" fmla="*/ 1989377 h 2732199"/>
              <a:gd name="connsiteX42" fmla="*/ 459431 w 1252793"/>
              <a:gd name="connsiteY42" fmla="*/ 2025061 h 2732199"/>
              <a:gd name="connsiteX43" fmla="*/ 463891 w 1252793"/>
              <a:gd name="connsiteY43" fmla="*/ 2038443 h 2732199"/>
              <a:gd name="connsiteX44" fmla="*/ 468352 w 1252793"/>
              <a:gd name="connsiteY44" fmla="*/ 2056285 h 2732199"/>
              <a:gd name="connsiteX45" fmla="*/ 472812 w 1252793"/>
              <a:gd name="connsiteY45" fmla="*/ 2069666 h 2732199"/>
              <a:gd name="connsiteX46" fmla="*/ 482906 w 1252793"/>
              <a:gd name="connsiteY46" fmla="*/ 2083048 h 2732199"/>
              <a:gd name="connsiteX47" fmla="*/ 534655 w 1252793"/>
              <a:gd name="connsiteY47" fmla="*/ 2082444 h 2732199"/>
              <a:gd name="connsiteX48" fmla="*/ 548640 w 1252793"/>
              <a:gd name="connsiteY48" fmla="*/ 2118731 h 2732199"/>
              <a:gd name="connsiteX49" fmla="*/ 562022 w 1252793"/>
              <a:gd name="connsiteY49" fmla="*/ 2127652 h 2732199"/>
              <a:gd name="connsiteX50" fmla="*/ 566482 w 1252793"/>
              <a:gd name="connsiteY50" fmla="*/ 2158876 h 2732199"/>
              <a:gd name="connsiteX51" fmla="*/ 597706 w 1252793"/>
              <a:gd name="connsiteY51" fmla="*/ 2167797 h 2732199"/>
              <a:gd name="connsiteX52" fmla="*/ 611238 w 1252793"/>
              <a:gd name="connsiteY52" fmla="*/ 2190471 h 2732199"/>
              <a:gd name="connsiteX53" fmla="*/ 628929 w 1252793"/>
              <a:gd name="connsiteY53" fmla="*/ 2194560 h 2732199"/>
              <a:gd name="connsiteX54" fmla="*/ 633390 w 1252793"/>
              <a:gd name="connsiteY54" fmla="*/ 2294467 h 2732199"/>
              <a:gd name="connsiteX55" fmla="*/ 731520 w 1252793"/>
              <a:gd name="connsiteY55" fmla="*/ 2298324 h 2732199"/>
              <a:gd name="connsiteX56" fmla="*/ 739826 w 1252793"/>
              <a:gd name="connsiteY56" fmla="*/ 2333346 h 2732199"/>
              <a:gd name="connsiteX57" fmla="*/ 762744 w 1252793"/>
              <a:gd name="connsiteY57" fmla="*/ 2355137 h 2732199"/>
              <a:gd name="connsiteX58" fmla="*/ 785046 w 1252793"/>
              <a:gd name="connsiteY58" fmla="*/ 2377440 h 2732199"/>
              <a:gd name="connsiteX59" fmla="*/ 838572 w 1252793"/>
              <a:gd name="connsiteY59" fmla="*/ 2381900 h 2732199"/>
              <a:gd name="connsiteX60" fmla="*/ 843033 w 1252793"/>
              <a:gd name="connsiteY60" fmla="*/ 2417584 h 2732199"/>
              <a:gd name="connsiteX61" fmla="*/ 874256 w 1252793"/>
              <a:gd name="connsiteY61" fmla="*/ 2430966 h 2732199"/>
              <a:gd name="connsiteX62" fmla="*/ 878717 w 1252793"/>
              <a:gd name="connsiteY62" fmla="*/ 2453268 h 2732199"/>
              <a:gd name="connsiteX63" fmla="*/ 883177 w 1252793"/>
              <a:gd name="connsiteY63" fmla="*/ 2471110 h 2732199"/>
              <a:gd name="connsiteX64" fmla="*/ 909940 w 1252793"/>
              <a:gd name="connsiteY64" fmla="*/ 2475571 h 2732199"/>
              <a:gd name="connsiteX65" fmla="*/ 950084 w 1252793"/>
              <a:gd name="connsiteY65" fmla="*/ 2480031 h 2732199"/>
              <a:gd name="connsiteX66" fmla="*/ 959005 w 1252793"/>
              <a:gd name="connsiteY66" fmla="*/ 2506794 h 2732199"/>
              <a:gd name="connsiteX67" fmla="*/ 963466 w 1252793"/>
              <a:gd name="connsiteY67" fmla="*/ 2520175 h 2732199"/>
              <a:gd name="connsiteX68" fmla="*/ 981308 w 1252793"/>
              <a:gd name="connsiteY68" fmla="*/ 2533557 h 2732199"/>
              <a:gd name="connsiteX69" fmla="*/ 994689 w 1252793"/>
              <a:gd name="connsiteY69" fmla="*/ 2538017 h 2732199"/>
              <a:gd name="connsiteX70" fmla="*/ 1003610 w 1252793"/>
              <a:gd name="connsiteY70" fmla="*/ 2569241 h 2732199"/>
              <a:gd name="connsiteX71" fmla="*/ 1016992 w 1252793"/>
              <a:gd name="connsiteY71" fmla="*/ 2578162 h 2732199"/>
              <a:gd name="connsiteX72" fmla="*/ 1034834 w 1252793"/>
              <a:gd name="connsiteY72" fmla="*/ 2636148 h 2732199"/>
              <a:gd name="connsiteX73" fmla="*/ 1039294 w 1252793"/>
              <a:gd name="connsiteY73" fmla="*/ 2649530 h 2732199"/>
              <a:gd name="connsiteX74" fmla="*/ 1066057 w 1252793"/>
              <a:gd name="connsiteY74" fmla="*/ 2658451 h 2732199"/>
              <a:gd name="connsiteX75" fmla="*/ 1177569 w 1252793"/>
              <a:gd name="connsiteY75" fmla="*/ 2662911 h 2732199"/>
              <a:gd name="connsiteX76" fmla="*/ 1185886 w 1252793"/>
              <a:gd name="connsiteY76" fmla="*/ 2732199 h 2732199"/>
              <a:gd name="connsiteX77" fmla="*/ 1252793 w 1252793"/>
              <a:gd name="connsiteY77" fmla="*/ 2731898 h 273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52793" h="2732199">
                <a:moveTo>
                  <a:pt x="0" y="0"/>
                </a:moveTo>
                <a:lnTo>
                  <a:pt x="46685" y="3856"/>
                </a:lnTo>
                <a:cubicBezTo>
                  <a:pt x="54762" y="12777"/>
                  <a:pt x="44348" y="44208"/>
                  <a:pt x="48462" y="53526"/>
                </a:cubicBezTo>
                <a:cubicBezTo>
                  <a:pt x="52576" y="62844"/>
                  <a:pt x="66908" y="55303"/>
                  <a:pt x="71368" y="59763"/>
                </a:cubicBezTo>
                <a:cubicBezTo>
                  <a:pt x="79914" y="119581"/>
                  <a:pt x="76919" y="102144"/>
                  <a:pt x="77908" y="118052"/>
                </a:cubicBezTo>
                <a:cubicBezTo>
                  <a:pt x="78897" y="133960"/>
                  <a:pt x="77505" y="142824"/>
                  <a:pt x="77303" y="155210"/>
                </a:cubicBezTo>
                <a:lnTo>
                  <a:pt x="86527" y="213837"/>
                </a:lnTo>
                <a:cubicBezTo>
                  <a:pt x="85040" y="238370"/>
                  <a:pt x="94414" y="312234"/>
                  <a:pt x="98131" y="338997"/>
                </a:cubicBezTo>
                <a:cubicBezTo>
                  <a:pt x="101848" y="365760"/>
                  <a:pt x="109282" y="321898"/>
                  <a:pt x="115973" y="343457"/>
                </a:cubicBezTo>
                <a:cubicBezTo>
                  <a:pt x="120433" y="399213"/>
                  <a:pt x="111356" y="596347"/>
                  <a:pt x="115369" y="647340"/>
                </a:cubicBezTo>
                <a:lnTo>
                  <a:pt x="140052" y="649418"/>
                </a:lnTo>
                <a:cubicBezTo>
                  <a:pt x="144512" y="672053"/>
                  <a:pt x="139852" y="779848"/>
                  <a:pt x="142132" y="783151"/>
                </a:cubicBezTo>
                <a:lnTo>
                  <a:pt x="187341" y="789506"/>
                </a:lnTo>
                <a:cubicBezTo>
                  <a:pt x="188828" y="814782"/>
                  <a:pt x="188784" y="840195"/>
                  <a:pt x="191801" y="865334"/>
                </a:cubicBezTo>
                <a:cubicBezTo>
                  <a:pt x="193688" y="881058"/>
                  <a:pt x="199980" y="898791"/>
                  <a:pt x="205183" y="914400"/>
                </a:cubicBezTo>
                <a:cubicBezTo>
                  <a:pt x="208017" y="935628"/>
                  <a:pt x="205090" y="975604"/>
                  <a:pt x="208807" y="992702"/>
                </a:cubicBezTo>
                <a:cubicBezTo>
                  <a:pt x="212524" y="1009801"/>
                  <a:pt x="223629" y="1001792"/>
                  <a:pt x="227485" y="1016991"/>
                </a:cubicBezTo>
                <a:cubicBezTo>
                  <a:pt x="228972" y="1039293"/>
                  <a:pt x="229478" y="1061683"/>
                  <a:pt x="231946" y="1083898"/>
                </a:cubicBezTo>
                <a:cubicBezTo>
                  <a:pt x="232465" y="1088571"/>
                  <a:pt x="235266" y="1092719"/>
                  <a:pt x="236406" y="1097280"/>
                </a:cubicBezTo>
                <a:cubicBezTo>
                  <a:pt x="238245" y="1104635"/>
                  <a:pt x="239621" y="1112104"/>
                  <a:pt x="240867" y="1119582"/>
                </a:cubicBezTo>
                <a:cubicBezTo>
                  <a:pt x="248588" y="1165905"/>
                  <a:pt x="240275" y="1135653"/>
                  <a:pt x="254248" y="1177569"/>
                </a:cubicBezTo>
                <a:lnTo>
                  <a:pt x="258709" y="1190950"/>
                </a:lnTo>
                <a:cubicBezTo>
                  <a:pt x="260196" y="1208792"/>
                  <a:pt x="259658" y="1226920"/>
                  <a:pt x="263169" y="1244476"/>
                </a:cubicBezTo>
                <a:cubicBezTo>
                  <a:pt x="264220" y="1249733"/>
                  <a:pt x="269693" y="1253062"/>
                  <a:pt x="272090" y="1257857"/>
                </a:cubicBezTo>
                <a:cubicBezTo>
                  <a:pt x="274193" y="1262063"/>
                  <a:pt x="275064" y="1266778"/>
                  <a:pt x="276551" y="1271239"/>
                </a:cubicBezTo>
                <a:lnTo>
                  <a:pt x="271486" y="1422895"/>
                </a:lnTo>
                <a:cubicBezTo>
                  <a:pt x="271919" y="1428238"/>
                  <a:pt x="286114" y="1430330"/>
                  <a:pt x="289932" y="1436277"/>
                </a:cubicBezTo>
                <a:cubicBezTo>
                  <a:pt x="293750" y="1442224"/>
                  <a:pt x="292906" y="1451145"/>
                  <a:pt x="294393" y="1458579"/>
                </a:cubicBezTo>
                <a:cubicBezTo>
                  <a:pt x="295880" y="1476421"/>
                  <a:pt x="293934" y="1494890"/>
                  <a:pt x="298853" y="1512105"/>
                </a:cubicBezTo>
                <a:cubicBezTo>
                  <a:pt x="300326" y="1517260"/>
                  <a:pt x="307440" y="1518628"/>
                  <a:pt x="312235" y="1521026"/>
                </a:cubicBezTo>
                <a:cubicBezTo>
                  <a:pt x="318639" y="1524228"/>
                  <a:pt x="337735" y="1528516"/>
                  <a:pt x="343458" y="1529947"/>
                </a:cubicBezTo>
                <a:lnTo>
                  <a:pt x="347918" y="1614696"/>
                </a:lnTo>
                <a:cubicBezTo>
                  <a:pt x="349636" y="1653344"/>
                  <a:pt x="349966" y="1692058"/>
                  <a:pt x="352379" y="1730669"/>
                </a:cubicBezTo>
                <a:cubicBezTo>
                  <a:pt x="353765" y="1752849"/>
                  <a:pt x="358782" y="1763262"/>
                  <a:pt x="365760" y="1784195"/>
                </a:cubicBezTo>
                <a:cubicBezTo>
                  <a:pt x="367699" y="1790011"/>
                  <a:pt x="368891" y="1796053"/>
                  <a:pt x="370221" y="1802037"/>
                </a:cubicBezTo>
                <a:cubicBezTo>
                  <a:pt x="370337" y="1802557"/>
                  <a:pt x="377327" y="1839459"/>
                  <a:pt x="379142" y="1842181"/>
                </a:cubicBezTo>
                <a:lnTo>
                  <a:pt x="405905" y="1855563"/>
                </a:lnTo>
                <a:lnTo>
                  <a:pt x="405905" y="1922470"/>
                </a:lnTo>
                <a:cubicBezTo>
                  <a:pt x="410462" y="1930282"/>
                  <a:pt x="423747" y="1925444"/>
                  <a:pt x="432668" y="1926931"/>
                </a:cubicBezTo>
                <a:cubicBezTo>
                  <a:pt x="434155" y="1934365"/>
                  <a:pt x="435975" y="1941740"/>
                  <a:pt x="437128" y="1949233"/>
                </a:cubicBezTo>
                <a:cubicBezTo>
                  <a:pt x="438951" y="1961081"/>
                  <a:pt x="436720" y="1973963"/>
                  <a:pt x="441589" y="1984917"/>
                </a:cubicBezTo>
                <a:cubicBezTo>
                  <a:pt x="443499" y="1989213"/>
                  <a:pt x="450510" y="1987890"/>
                  <a:pt x="454970" y="1989377"/>
                </a:cubicBezTo>
                <a:cubicBezTo>
                  <a:pt x="456457" y="2001272"/>
                  <a:pt x="457287" y="2013267"/>
                  <a:pt x="459431" y="2025061"/>
                </a:cubicBezTo>
                <a:cubicBezTo>
                  <a:pt x="460272" y="2029687"/>
                  <a:pt x="462599" y="2033922"/>
                  <a:pt x="463891" y="2038443"/>
                </a:cubicBezTo>
                <a:cubicBezTo>
                  <a:pt x="465575" y="2044338"/>
                  <a:pt x="466668" y="2050390"/>
                  <a:pt x="468352" y="2056285"/>
                </a:cubicBezTo>
                <a:cubicBezTo>
                  <a:pt x="469644" y="2060806"/>
                  <a:pt x="470386" y="2065206"/>
                  <a:pt x="472812" y="2069666"/>
                </a:cubicBezTo>
                <a:cubicBezTo>
                  <a:pt x="475238" y="2074126"/>
                  <a:pt x="472599" y="2080918"/>
                  <a:pt x="482906" y="2083048"/>
                </a:cubicBezTo>
                <a:lnTo>
                  <a:pt x="534655" y="2082444"/>
                </a:lnTo>
                <a:cubicBezTo>
                  <a:pt x="545611" y="2088391"/>
                  <a:pt x="544079" y="2111196"/>
                  <a:pt x="548640" y="2118731"/>
                </a:cubicBezTo>
                <a:cubicBezTo>
                  <a:pt x="553201" y="2126266"/>
                  <a:pt x="559845" y="2122753"/>
                  <a:pt x="562022" y="2127652"/>
                </a:cubicBezTo>
                <a:cubicBezTo>
                  <a:pt x="566292" y="2137260"/>
                  <a:pt x="560535" y="2152185"/>
                  <a:pt x="566482" y="2158876"/>
                </a:cubicBezTo>
                <a:cubicBezTo>
                  <a:pt x="576890" y="2161850"/>
                  <a:pt x="590247" y="2162531"/>
                  <a:pt x="597706" y="2167797"/>
                </a:cubicBezTo>
                <a:cubicBezTo>
                  <a:pt x="605165" y="2173063"/>
                  <a:pt x="605140" y="2186088"/>
                  <a:pt x="611238" y="2190471"/>
                </a:cubicBezTo>
                <a:cubicBezTo>
                  <a:pt x="617135" y="2191834"/>
                  <a:pt x="625237" y="2177227"/>
                  <a:pt x="628929" y="2194560"/>
                </a:cubicBezTo>
                <a:lnTo>
                  <a:pt x="633390" y="2294467"/>
                </a:lnTo>
                <a:lnTo>
                  <a:pt x="731520" y="2298324"/>
                </a:lnTo>
                <a:cubicBezTo>
                  <a:pt x="751244" y="2302423"/>
                  <a:pt x="734622" y="2323877"/>
                  <a:pt x="739826" y="2333346"/>
                </a:cubicBezTo>
                <a:cubicBezTo>
                  <a:pt x="745030" y="2342815"/>
                  <a:pt x="755207" y="2347788"/>
                  <a:pt x="762744" y="2355137"/>
                </a:cubicBezTo>
                <a:cubicBezTo>
                  <a:pt x="770281" y="2362486"/>
                  <a:pt x="771962" y="2374823"/>
                  <a:pt x="785046" y="2377440"/>
                </a:cubicBezTo>
                <a:cubicBezTo>
                  <a:pt x="802602" y="2380951"/>
                  <a:pt x="820730" y="2380413"/>
                  <a:pt x="838572" y="2381900"/>
                </a:cubicBezTo>
                <a:cubicBezTo>
                  <a:pt x="840059" y="2393795"/>
                  <a:pt x="838581" y="2406454"/>
                  <a:pt x="843033" y="2417584"/>
                </a:cubicBezTo>
                <a:cubicBezTo>
                  <a:pt x="846456" y="2426140"/>
                  <a:pt x="868435" y="2429511"/>
                  <a:pt x="874256" y="2430966"/>
                </a:cubicBezTo>
                <a:cubicBezTo>
                  <a:pt x="875743" y="2438400"/>
                  <a:pt x="877072" y="2445867"/>
                  <a:pt x="878717" y="2453268"/>
                </a:cubicBezTo>
                <a:cubicBezTo>
                  <a:pt x="880047" y="2459252"/>
                  <a:pt x="878189" y="2467547"/>
                  <a:pt x="883177" y="2471110"/>
                </a:cubicBezTo>
                <a:cubicBezTo>
                  <a:pt x="890536" y="2476367"/>
                  <a:pt x="900975" y="2474376"/>
                  <a:pt x="909940" y="2475571"/>
                </a:cubicBezTo>
                <a:cubicBezTo>
                  <a:pt x="923286" y="2477350"/>
                  <a:pt x="936703" y="2478544"/>
                  <a:pt x="950084" y="2480031"/>
                </a:cubicBezTo>
                <a:lnTo>
                  <a:pt x="959005" y="2506794"/>
                </a:lnTo>
                <a:cubicBezTo>
                  <a:pt x="960492" y="2511254"/>
                  <a:pt x="959705" y="2517354"/>
                  <a:pt x="963466" y="2520175"/>
                </a:cubicBezTo>
                <a:cubicBezTo>
                  <a:pt x="969413" y="2524636"/>
                  <a:pt x="974853" y="2529869"/>
                  <a:pt x="981308" y="2533557"/>
                </a:cubicBezTo>
                <a:cubicBezTo>
                  <a:pt x="985390" y="2535890"/>
                  <a:pt x="990229" y="2536530"/>
                  <a:pt x="994689" y="2538017"/>
                </a:cubicBezTo>
                <a:cubicBezTo>
                  <a:pt x="994980" y="2539179"/>
                  <a:pt x="1001285" y="2566335"/>
                  <a:pt x="1003610" y="2569241"/>
                </a:cubicBezTo>
                <a:cubicBezTo>
                  <a:pt x="1006959" y="2573427"/>
                  <a:pt x="1012531" y="2575188"/>
                  <a:pt x="1016992" y="2578162"/>
                </a:cubicBezTo>
                <a:lnTo>
                  <a:pt x="1034834" y="2636148"/>
                </a:lnTo>
                <a:cubicBezTo>
                  <a:pt x="1036321" y="2640609"/>
                  <a:pt x="1035468" y="2646797"/>
                  <a:pt x="1039294" y="2649530"/>
                </a:cubicBezTo>
                <a:cubicBezTo>
                  <a:pt x="1046946" y="2654996"/>
                  <a:pt x="1056661" y="2658075"/>
                  <a:pt x="1066057" y="2658451"/>
                </a:cubicBezTo>
                <a:lnTo>
                  <a:pt x="1177569" y="2662911"/>
                </a:lnTo>
                <a:lnTo>
                  <a:pt x="1185886" y="2732199"/>
                </a:lnTo>
                <a:lnTo>
                  <a:pt x="1252793" y="2731898"/>
                </a:lnTo>
              </a:path>
            </a:pathLst>
          </a:custGeom>
          <a:noFill/>
          <a:ln w="28575">
            <a:solidFill>
              <a:srgbClr val="FF996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rot="10800000" flipH="1">
            <a:off x="5867400" y="1901555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 flipH="1">
            <a:off x="5382070" y="1515897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>
            <a:off x="5432172" y="1770415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 flipH="1">
            <a:off x="5469478" y="2181575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rot="5400000" flipH="1">
            <a:off x="5518086" y="2363340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10800000" flipH="1">
            <a:off x="5513323" y="2300986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10800000" flipH="1">
            <a:off x="6060285" y="2854869"/>
            <a:ext cx="0" cy="54864"/>
          </a:xfrm>
          <a:prstGeom prst="line">
            <a:avLst/>
          </a:prstGeom>
          <a:ln w="19050">
            <a:solidFill>
              <a:srgbClr val="CC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rot="5400000" flipH="1">
            <a:off x="5553902" y="2516536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5400000" flipH="1">
            <a:off x="5726462" y="3365852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rot="5400000" flipH="1">
            <a:off x="5760689" y="3442053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rot="10800000" flipH="1">
            <a:off x="5822161" y="3598419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10800000" flipH="1">
            <a:off x="6400011" y="4173093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rot="10800000" flipH="1">
            <a:off x="6562724" y="4238572"/>
            <a:ext cx="0" cy="54864"/>
          </a:xfrm>
          <a:prstGeom prst="line">
            <a:avLst/>
          </a:prstGeom>
          <a:ln w="19050">
            <a:solidFill>
              <a:srgbClr val="FF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861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30"/>
          <p:cNvSpPr txBox="1">
            <a:spLocks noChangeArrowheads="1"/>
          </p:cNvSpPr>
          <p:nvPr/>
        </p:nvSpPr>
        <p:spPr bwMode="auto">
          <a:xfrm>
            <a:off x="1406525" y="1976438"/>
            <a:ext cx="530225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12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10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8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6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4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2</a:t>
            </a:r>
          </a:p>
          <a:p>
            <a:pPr algn="r"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0</a:t>
            </a:r>
            <a:endParaRPr lang="en-US" altLang="en-US" sz="1200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2552700" y="2846388"/>
            <a:ext cx="1181100" cy="11969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5530850" y="3275013"/>
            <a:ext cx="1181100" cy="7683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1981200" y="4033838"/>
            <a:ext cx="55753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 bwMode="auto">
          <a:xfrm>
            <a:off x="2089150" y="2154238"/>
            <a:ext cx="0" cy="196850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1987550" y="2173288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 bwMode="auto">
          <a:xfrm>
            <a:off x="1987550" y="2465388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>
            <a:off x="1987550" y="2776538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>
            <a:off x="1987550" y="3108325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1987550" y="3451225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 bwMode="auto">
          <a:xfrm>
            <a:off x="1987550" y="3773488"/>
            <a:ext cx="10160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757" name="TextBox 24"/>
          <p:cNvSpPr txBox="1">
            <a:spLocks noChangeArrowheads="1"/>
          </p:cNvSpPr>
          <p:nvPr/>
        </p:nvSpPr>
        <p:spPr bwMode="auto">
          <a:xfrm>
            <a:off x="2482850" y="4021138"/>
            <a:ext cx="12954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≥18 hours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31758" name="TextBox 25"/>
          <p:cNvSpPr txBox="1">
            <a:spLocks noChangeArrowheads="1"/>
          </p:cNvSpPr>
          <p:nvPr/>
        </p:nvSpPr>
        <p:spPr bwMode="auto">
          <a:xfrm>
            <a:off x="5499100" y="4008438"/>
            <a:ext cx="12954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&lt;18 hours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31759" name="TextBox 26"/>
          <p:cNvSpPr txBox="1">
            <a:spLocks noChangeArrowheads="1"/>
          </p:cNvSpPr>
          <p:nvPr/>
        </p:nvSpPr>
        <p:spPr bwMode="auto">
          <a:xfrm>
            <a:off x="3011488" y="4235450"/>
            <a:ext cx="3175000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Hours per Day on Therapy</a:t>
            </a:r>
          </a:p>
        </p:txBody>
      </p:sp>
      <p:sp>
        <p:nvSpPr>
          <p:cNvPr id="31760" name="TextBox 27"/>
          <p:cNvSpPr txBox="1">
            <a:spLocks noChangeArrowheads="1"/>
          </p:cNvSpPr>
          <p:nvPr/>
        </p:nvSpPr>
        <p:spPr bwMode="auto">
          <a:xfrm>
            <a:off x="2736850" y="2514600"/>
            <a:ext cx="8128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7.7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31761" name="TextBox 28"/>
          <p:cNvSpPr txBox="1">
            <a:spLocks noChangeArrowheads="1"/>
          </p:cNvSpPr>
          <p:nvPr/>
        </p:nvSpPr>
        <p:spPr bwMode="auto">
          <a:xfrm>
            <a:off x="5715000" y="2933700"/>
            <a:ext cx="8128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4.5</a:t>
            </a:r>
            <a:endParaRPr lang="en-US" altLang="en-US" sz="1200" b="1" smtClean="0">
              <a:solidFill>
                <a:srgbClr val="FFFFFF"/>
              </a:solidFill>
              <a:latin typeface="Calibri" panose="020F0502020204030204" pitchFamily="34" charset="0"/>
              <a:ea typeface="Helvetica Neue Medium"/>
              <a:cs typeface="Helvetica Neue Medium"/>
            </a:endParaRPr>
          </a:p>
        </p:txBody>
      </p:sp>
      <p:sp>
        <p:nvSpPr>
          <p:cNvPr id="31762" name="TextBox 29"/>
          <p:cNvSpPr txBox="1">
            <a:spLocks noChangeArrowheads="1"/>
          </p:cNvSpPr>
          <p:nvPr/>
        </p:nvSpPr>
        <p:spPr bwMode="auto">
          <a:xfrm rot="-5400000">
            <a:off x="250825" y="2922282"/>
            <a:ext cx="2366963" cy="33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Overall Survival, months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 bwMode="auto">
          <a:xfrm>
            <a:off x="0" y="496179"/>
            <a:ext cx="91440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2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Correlation Between </a:t>
            </a:r>
            <a:br>
              <a:rPr lang="en-US" altLang="en-US" sz="32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32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Overall Survival and Treatment Compliance</a:t>
            </a:r>
          </a:p>
        </p:txBody>
      </p:sp>
      <p:sp>
        <p:nvSpPr>
          <p:cNvPr id="31764" name="TextBox 3"/>
          <p:cNvSpPr txBox="1">
            <a:spLocks noChangeArrowheads="1"/>
          </p:cNvSpPr>
          <p:nvPr/>
        </p:nvSpPr>
        <p:spPr bwMode="auto">
          <a:xfrm>
            <a:off x="665178" y="4953000"/>
            <a:ext cx="7907338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4488" indent="-344488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78% of patients completed 4 weeks of therapy (1 cycle) </a:t>
            </a:r>
          </a:p>
          <a:p>
            <a:pPr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&gt;80% of patients were compliant 75% of the time </a:t>
            </a:r>
          </a:p>
          <a:p>
            <a:pPr eaLnBrk="1" fontAlgn="base" hangingPunct="1">
              <a:spcBef>
                <a:spcPts val="60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Median compliance was 86% (range 41%-98%) translating to a mean use </a:t>
            </a:r>
            <a:b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of 20.6 hours per day</a:t>
            </a:r>
          </a:p>
        </p:txBody>
      </p:sp>
      <p:sp>
        <p:nvSpPr>
          <p:cNvPr id="31765" name="TextBox 11"/>
          <p:cNvSpPr txBox="1">
            <a:spLocks noChangeArrowheads="1"/>
          </p:cNvSpPr>
          <p:nvPr/>
        </p:nvSpPr>
        <p:spPr bwMode="auto">
          <a:xfrm>
            <a:off x="690563" y="1447800"/>
            <a:ext cx="7762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smtClean="0">
                <a:solidFill>
                  <a:srgbClr val="FFFF00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Subgroup analysis of patients receiving NovoTTF-100A therapy </a:t>
            </a:r>
          </a:p>
        </p:txBody>
      </p:sp>
      <p:sp>
        <p:nvSpPr>
          <p:cNvPr id="31766" name="TextBox 15"/>
          <p:cNvSpPr txBox="1">
            <a:spLocks noChangeArrowheads="1"/>
          </p:cNvSpPr>
          <p:nvPr/>
        </p:nvSpPr>
        <p:spPr bwMode="auto">
          <a:xfrm>
            <a:off x="3695700" y="2693988"/>
            <a:ext cx="1854200" cy="37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i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P </a:t>
            </a: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= .04</a:t>
            </a:r>
          </a:p>
        </p:txBody>
      </p:sp>
    </p:spTree>
    <p:extLst>
      <p:ext uri="{BB962C8B-B14F-4D97-AF65-F5344CB8AC3E}">
        <p14:creationId xmlns:p14="http://schemas.microsoft.com/office/powerpoint/2010/main" val="169704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-3175" y="416280"/>
            <a:ext cx="9147175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lnSpc>
                <a:spcPct val="85000"/>
              </a:lnSpc>
              <a:spcAft>
                <a:spcPts val="0"/>
              </a:spcAft>
              <a:defRPr/>
            </a:pPr>
            <a:r>
              <a:rPr lang="en-US" sz="3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Treatment-Emergent </a:t>
            </a:r>
            <a:br>
              <a:rPr lang="en-US" sz="3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sz="36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Adverse Events ≥Grade 2</a:t>
            </a:r>
            <a:endParaRPr lang="en-US" sz="3600" b="1" strike="sngStrik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8" name="Group 8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5839269"/>
              </p:ext>
            </p:extLst>
          </p:nvPr>
        </p:nvGraphicFramePr>
        <p:xfrm>
          <a:off x="457200" y="1523999"/>
          <a:ext cx="8229600" cy="4568811"/>
        </p:xfrm>
        <a:graphic>
          <a:graphicData uri="http://schemas.openxmlformats.org/drawingml/2006/table">
            <a:tbl>
              <a:tblPr/>
              <a:tblGrid>
                <a:gridCol w="3324225"/>
                <a:gridCol w="1081088"/>
                <a:gridCol w="1081087"/>
                <a:gridCol w="1371600"/>
                <a:gridCol w="1371600"/>
              </a:tblGrid>
              <a:tr h="5105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 treatment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(n = 116)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Chemotherapy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(n = 91)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75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≥Grade 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Grade 3/4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≥Grade 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Grade 3/4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Hematological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Leukopenia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Neutropenia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Thrombocytopenia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1*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Gastrointestinal disorders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Abdominal pain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Diarrhea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Nausea</a:t>
                      </a:r>
                    </a:p>
                  </a:txBody>
                  <a:tcPr marL="365760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General deterioration and malaise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Infections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Skin rash (transducer arrays)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Metabolism and nutrition disorders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17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Renal and urinary disorders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25" marB="4572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849" name="TextBox 6"/>
          <p:cNvSpPr txBox="1">
            <a:spLocks noChangeArrowheads="1"/>
          </p:cNvSpPr>
          <p:nvPr/>
        </p:nvSpPr>
        <p:spPr bwMode="auto">
          <a:xfrm>
            <a:off x="265377" y="6143625"/>
            <a:ext cx="5410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*Thrombocytopenia from prior chemotherapy; normalized subsequently</a:t>
            </a:r>
          </a:p>
        </p:txBody>
      </p:sp>
      <p:sp>
        <p:nvSpPr>
          <p:cNvPr id="32850" name="TextBox 7"/>
          <p:cNvSpPr txBox="1">
            <a:spLocks noChangeArrowheads="1"/>
          </p:cNvSpPr>
          <p:nvPr/>
        </p:nvSpPr>
        <p:spPr bwMode="auto">
          <a:xfrm>
            <a:off x="277368" y="6423025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Stupp R, et al. </a:t>
            </a:r>
            <a:r>
              <a:rPr lang="en-US" altLang="en-US" sz="1200" b="1" i="1" smtClean="0">
                <a:solidFill>
                  <a:srgbClr val="FFFFFF"/>
                </a:solidFill>
                <a:latin typeface="Calibri" panose="020F0502020204030204" pitchFamily="34" charset="0"/>
              </a:rPr>
              <a:t>Eur J Cancer</a:t>
            </a: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349017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624742"/>
              </p:ext>
            </p:extLst>
          </p:nvPr>
        </p:nvGraphicFramePr>
        <p:xfrm>
          <a:off x="457200" y="1295742"/>
          <a:ext cx="8229600" cy="5028860"/>
        </p:xfrm>
        <a:graphic>
          <a:graphicData uri="http://schemas.openxmlformats.org/drawingml/2006/table">
            <a:tbl>
              <a:tblPr/>
              <a:tblGrid>
                <a:gridCol w="3324225"/>
                <a:gridCol w="1249363"/>
                <a:gridCol w="1250950"/>
                <a:gridCol w="1203325"/>
                <a:gridCol w="1201737"/>
              </a:tblGrid>
              <a:tr h="443361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NovoTTF-100A treatment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116)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Chemotherapy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(n = 91)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33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≥Grade 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Grade 3/4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≥Grade 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Grade 3/4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(%)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Nervous system disorders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28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Brain edema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Cognitive disorder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Convulsion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Dysphasia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Headache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Hemianopsia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Hemiparesis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Peripheral neuropathy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Psychiatric disorders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Respiratory disorders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Vascular disorders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Pulmonary embolism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Hypertension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0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Deep vein thrombosis</a:t>
                      </a:r>
                    </a:p>
                  </a:txBody>
                  <a:tcPr marL="365760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L="94957" marR="94957" marT="45710" marB="457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 bwMode="auto">
          <a:xfrm>
            <a:off x="-3175" y="292741"/>
            <a:ext cx="9144000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lnSpc>
                <a:spcPct val="85000"/>
              </a:lnSpc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Treatment-Emergent </a:t>
            </a:r>
            <a:br>
              <a:rPr lang="en-US" sz="3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sz="3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Adverse Events ≥ Grade 2</a:t>
            </a:r>
            <a:endParaRPr lang="en-US" sz="3200" b="1" strike="sngStrike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3882" name="TextBox 7"/>
          <p:cNvSpPr txBox="1">
            <a:spLocks noChangeArrowheads="1"/>
          </p:cNvSpPr>
          <p:nvPr/>
        </p:nvSpPr>
        <p:spPr bwMode="auto">
          <a:xfrm>
            <a:off x="268224" y="6423025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670549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7"/>
          <p:cNvSpPr>
            <a:spLocks noGrp="1"/>
          </p:cNvSpPr>
          <p:nvPr>
            <p:ph type="title" idx="4294967295"/>
          </p:nvPr>
        </p:nvSpPr>
        <p:spPr>
          <a:xfrm>
            <a:off x="0" y="497459"/>
            <a:ext cx="9144000" cy="669925"/>
          </a:xfrm>
        </p:spPr>
        <p:txBody>
          <a:bodyPr lIns="89602" tIns="44801" rIns="89602" bIns="44801" anchor="b">
            <a:normAutofit fontScale="90000"/>
          </a:bodyPr>
          <a:lstStyle/>
          <a:p>
            <a:pPr eaLnBrk="1" hangingPunct="1"/>
            <a:r>
              <a:rPr lang="en-US" altLang="en-US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TTFields</a:t>
            </a:r>
            <a:r>
              <a:rPr lang="en-US" alt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: From Bench to Bedside</a:t>
            </a:r>
          </a:p>
        </p:txBody>
      </p:sp>
      <p:sp>
        <p:nvSpPr>
          <p:cNvPr id="33795" name="Text Box 9"/>
          <p:cNvSpPr txBox="1">
            <a:spLocks noChangeArrowheads="1"/>
          </p:cNvSpPr>
          <p:nvPr/>
        </p:nvSpPr>
        <p:spPr bwMode="auto">
          <a:xfrm>
            <a:off x="268224" y="6428601"/>
            <a:ext cx="86730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200" b="1" dirty="0" err="1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Stupp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 R,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et 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al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. </a:t>
            </a:r>
            <a:r>
              <a:rPr lang="en-US" altLang="en-US" sz="1200" b="1" i="1" dirty="0" err="1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Eur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 J 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Cancer.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2012;48(14):2192-2202.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Fonkem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E,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Exp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altLang="en-US" sz="1200" b="1" i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Rev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Neurother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.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2012;12(8):895-899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876800" y="3352800"/>
            <a:ext cx="704850" cy="73342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4" name="OLD Cell Culture Movie-TTF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4282017" cy="3211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715000" y="1600200"/>
            <a:ext cx="3238500" cy="4495800"/>
            <a:chOff x="6096000" y="1600200"/>
            <a:chExt cx="2857500" cy="3733800"/>
          </a:xfrm>
        </p:grpSpPr>
        <p:pic>
          <p:nvPicPr>
            <p:cNvPr id="54274" name="Picture 2" descr="http://img.medscape.com/news/2011/novo_TTF_device_300x225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0" y="1600200"/>
              <a:ext cx="2857500" cy="2143125"/>
            </a:xfrm>
            <a:prstGeom prst="rect">
              <a:avLst/>
            </a:prstGeom>
            <a:noFill/>
          </p:spPr>
        </p:pic>
        <p:pic>
          <p:nvPicPr>
            <p:cNvPr id="54276" name="Picture 4" descr="http://images.gizmag.com/hero/novocure-4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0" y="3733800"/>
              <a:ext cx="2855575" cy="16002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339916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0" y="429858"/>
            <a:ext cx="9144000" cy="102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NovoTTF-100A Treatment-Related Adverse Events (All Grades) </a:t>
            </a:r>
          </a:p>
        </p:txBody>
      </p:sp>
      <p:pic>
        <p:nvPicPr>
          <p:cNvPr id="10" name="Picture 8" descr="BP-15-001-16-Feb-10D"/>
          <p:cNvPicPr>
            <a:picLocks noChangeAspect="1" noChangeArrowheads="1"/>
          </p:cNvPicPr>
          <p:nvPr/>
        </p:nvPicPr>
        <p:blipFill rotWithShape="1">
          <a:blip r:embed="rId3" cstate="print">
            <a:extLst/>
          </a:blip>
          <a:srcRect r="6191"/>
          <a:stretch/>
        </p:blipFill>
        <p:spPr bwMode="auto">
          <a:xfrm>
            <a:off x="5248886" y="1958047"/>
            <a:ext cx="3387114" cy="2598029"/>
          </a:xfrm>
          <a:prstGeom prst="roundRect">
            <a:avLst>
              <a:gd name="adj" fmla="val 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820" name="TextBox 8"/>
          <p:cNvSpPr txBox="1">
            <a:spLocks noChangeArrowheads="1"/>
          </p:cNvSpPr>
          <p:nvPr/>
        </p:nvSpPr>
        <p:spPr bwMode="auto">
          <a:xfrm>
            <a:off x="5108575" y="4673600"/>
            <a:ext cx="3654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Grade 2 skin irritation underneath transducer arrays</a:t>
            </a:r>
            <a:r>
              <a:rPr lang="en-US" altLang="en-US" sz="1600" b="1" baseline="30000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1</a:t>
            </a:r>
            <a:endParaRPr lang="en-US" altLang="en-US" sz="1600" b="1" dirty="0" smtClean="0">
              <a:solidFill>
                <a:srgbClr val="FFFFFF"/>
              </a:solidFill>
              <a:latin typeface="Calibri" panose="020F0502020204030204" pitchFamily="34" charset="0"/>
              <a:ea typeface="Helvetica Neue Light"/>
              <a:cs typeface="Helvetica Neue Light"/>
            </a:endParaRPr>
          </a:p>
        </p:txBody>
      </p:sp>
      <p:graphicFrame>
        <p:nvGraphicFramePr>
          <p:cNvPr id="13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3398"/>
              </p:ext>
            </p:extLst>
          </p:nvPr>
        </p:nvGraphicFramePr>
        <p:xfrm>
          <a:off x="533400" y="1947863"/>
          <a:ext cx="4575175" cy="3383196"/>
        </p:xfrm>
        <a:graphic>
          <a:graphicData uri="http://schemas.openxmlformats.org/drawingml/2006/table">
            <a:tbl>
              <a:tblPr/>
              <a:tblGrid>
                <a:gridCol w="1981200"/>
                <a:gridCol w="2593975"/>
              </a:tblGrid>
              <a:tr h="822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Helvetica Neue Medium"/>
                        <a:cs typeface="Helvetica Neue Medium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NovoTTF-100A treatment</a:t>
                      </a:r>
                      <a:r>
                        <a:rPr kumimoji="0" lang="en-US" alt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*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 (n = 116)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n (%)</a:t>
                      </a:r>
                      <a:endParaRPr kumimoji="0" lang="en-US" altLang="en-US" sz="18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Helvetica Neue"/>
                        <a:cs typeface="Helvetica Neue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791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Medical device site reaction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18 (16)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Headache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4 (3)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Malaise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2 (2)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Muscle twitching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1 (1)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Fall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1 (1)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Skin ulcer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Helvetica Neue"/>
                          <a:cs typeface="Helvetica Neue"/>
                        </a:rPr>
                        <a:t>1 (1)</a:t>
                      </a:r>
                    </a:p>
                  </a:txBody>
                  <a:tcPr marT="45714" marB="4571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5272659" y="3200400"/>
            <a:ext cx="779463" cy="1355725"/>
          </a:xfrm>
          <a:prstGeom prst="roundRect">
            <a:avLst>
              <a:gd name="adj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4840" name="TextBox 30"/>
          <p:cNvSpPr txBox="1">
            <a:spLocks noChangeArrowheads="1"/>
          </p:cNvSpPr>
          <p:nvPr/>
        </p:nvSpPr>
        <p:spPr bwMode="auto">
          <a:xfrm>
            <a:off x="268042" y="5706932"/>
            <a:ext cx="914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714500" indent="-3429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171700" indent="-3429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*NovoTTF-100A System instructions for use</a:t>
            </a:r>
          </a:p>
        </p:txBody>
      </p:sp>
      <p:sp>
        <p:nvSpPr>
          <p:cNvPr id="34841" name="TextBox 7"/>
          <p:cNvSpPr txBox="1">
            <a:spLocks noChangeArrowheads="1"/>
          </p:cNvSpPr>
          <p:nvPr/>
        </p:nvSpPr>
        <p:spPr bwMode="auto">
          <a:xfrm>
            <a:off x="280416" y="6423025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1.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141593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 bwMode="auto">
          <a:xfrm>
            <a:off x="0" y="508508"/>
            <a:ext cx="91440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Quality of Life Assessment</a:t>
            </a: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128012"/>
              </p:ext>
            </p:extLst>
          </p:nvPr>
        </p:nvGraphicFramePr>
        <p:xfrm>
          <a:off x="462220" y="1676400"/>
          <a:ext cx="7573151" cy="392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5844" name="TextBox 17"/>
          <p:cNvSpPr txBox="1">
            <a:spLocks noChangeArrowheads="1"/>
          </p:cNvSpPr>
          <p:nvPr/>
        </p:nvSpPr>
        <p:spPr bwMode="auto">
          <a:xfrm>
            <a:off x="5291138" y="3106738"/>
            <a:ext cx="1089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Global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health</a:t>
            </a:r>
          </a:p>
        </p:txBody>
      </p:sp>
      <p:sp>
        <p:nvSpPr>
          <p:cNvPr id="35845" name="TextBox 18"/>
          <p:cNvSpPr txBox="1">
            <a:spLocks noChangeArrowheads="1"/>
          </p:cNvSpPr>
          <p:nvPr/>
        </p:nvSpPr>
        <p:spPr bwMode="auto">
          <a:xfrm>
            <a:off x="5835650" y="2474913"/>
            <a:ext cx="1203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Emotional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sp>
        <p:nvSpPr>
          <p:cNvPr id="35846" name="TextBox 19"/>
          <p:cNvSpPr txBox="1">
            <a:spLocks noChangeArrowheads="1"/>
          </p:cNvSpPr>
          <p:nvPr/>
        </p:nvSpPr>
        <p:spPr bwMode="auto">
          <a:xfrm>
            <a:off x="2441575" y="4243388"/>
            <a:ext cx="137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Social 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sp>
        <p:nvSpPr>
          <p:cNvPr id="35847" name="TextBox 20"/>
          <p:cNvSpPr txBox="1">
            <a:spLocks noChangeArrowheads="1"/>
          </p:cNvSpPr>
          <p:nvPr/>
        </p:nvSpPr>
        <p:spPr bwMode="auto">
          <a:xfrm>
            <a:off x="7043738" y="1936750"/>
            <a:ext cx="11160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Cognitive </a:t>
            </a:r>
            <a:b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sp>
        <p:nvSpPr>
          <p:cNvPr id="35848" name="TextBox 21"/>
          <p:cNvSpPr txBox="1">
            <a:spLocks noChangeArrowheads="1"/>
          </p:cNvSpPr>
          <p:nvPr/>
        </p:nvSpPr>
        <p:spPr bwMode="auto">
          <a:xfrm>
            <a:off x="2454275" y="4765675"/>
            <a:ext cx="137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Physical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sp>
        <p:nvSpPr>
          <p:cNvPr id="35849" name="TextBox 22"/>
          <p:cNvSpPr txBox="1">
            <a:spLocks noChangeArrowheads="1"/>
          </p:cNvSpPr>
          <p:nvPr/>
        </p:nvSpPr>
        <p:spPr bwMode="auto">
          <a:xfrm>
            <a:off x="2744788" y="3630613"/>
            <a:ext cx="1371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Role</a:t>
            </a:r>
            <a:b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functioning</a:t>
            </a:r>
          </a:p>
        </p:txBody>
      </p:sp>
      <p:grpSp>
        <p:nvGrpSpPr>
          <p:cNvPr id="33" name="Group 23"/>
          <p:cNvGrpSpPr>
            <a:grpSpLocks/>
          </p:cNvGrpSpPr>
          <p:nvPr/>
        </p:nvGrpSpPr>
        <p:grpSpPr bwMode="auto">
          <a:xfrm>
            <a:off x="5992813" y="5659438"/>
            <a:ext cx="830262" cy="144462"/>
            <a:chOff x="4547526" y="3767900"/>
            <a:chExt cx="830187" cy="143699"/>
          </a:xfrm>
          <a:solidFill>
            <a:schemeClr val="bg1"/>
          </a:solidFill>
        </p:grpSpPr>
        <p:cxnSp>
          <p:nvCxnSpPr>
            <p:cNvPr id="34" name="Straight Connector 33"/>
            <p:cNvCxnSpPr/>
            <p:nvPr/>
          </p:nvCxnSpPr>
          <p:spPr>
            <a:xfrm rot="5400000">
              <a:off x="4868172" y="3518314"/>
              <a:ext cx="0" cy="641292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/>
            <p:cNvSpPr/>
            <p:nvPr/>
          </p:nvSpPr>
          <p:spPr>
            <a:xfrm rot="5400000">
              <a:off x="5243957" y="3777842"/>
              <a:ext cx="143699" cy="12381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5851" name="TextBox 26"/>
          <p:cNvSpPr txBox="1">
            <a:spLocks noChangeArrowheads="1"/>
          </p:cNvSpPr>
          <p:nvPr/>
        </p:nvSpPr>
        <p:spPr bwMode="auto">
          <a:xfrm>
            <a:off x="3373438" y="5538788"/>
            <a:ext cx="2741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Change from baseline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 in functioning score at 3 months</a:t>
            </a:r>
          </a:p>
        </p:txBody>
      </p:sp>
      <p:sp>
        <p:nvSpPr>
          <p:cNvPr id="35852" name="TextBox 27"/>
          <p:cNvSpPr txBox="1">
            <a:spLocks noChangeArrowheads="1"/>
          </p:cNvSpPr>
          <p:nvPr/>
        </p:nvSpPr>
        <p:spPr bwMode="auto">
          <a:xfrm>
            <a:off x="7015163" y="5595938"/>
            <a:ext cx="10547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Improvement</a:t>
            </a:r>
          </a:p>
        </p:txBody>
      </p:sp>
      <p:sp>
        <p:nvSpPr>
          <p:cNvPr id="35853" name="TextBox 28"/>
          <p:cNvSpPr txBox="1">
            <a:spLocks noChangeArrowheads="1"/>
          </p:cNvSpPr>
          <p:nvPr/>
        </p:nvSpPr>
        <p:spPr bwMode="auto">
          <a:xfrm>
            <a:off x="1524000" y="5581650"/>
            <a:ext cx="10457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 Light"/>
                <a:cs typeface="Helvetica Neue Light"/>
              </a:rPr>
              <a:t>Deterioration</a:t>
            </a:r>
          </a:p>
        </p:txBody>
      </p:sp>
      <p:grpSp>
        <p:nvGrpSpPr>
          <p:cNvPr id="39" name="Group 29"/>
          <p:cNvGrpSpPr>
            <a:grpSpLocks/>
          </p:cNvGrpSpPr>
          <p:nvPr/>
        </p:nvGrpSpPr>
        <p:grpSpPr bwMode="auto">
          <a:xfrm rot="10800000">
            <a:off x="2747963" y="5659438"/>
            <a:ext cx="823912" cy="144462"/>
            <a:chOff x="4547526" y="3767900"/>
            <a:chExt cx="823503" cy="143699"/>
          </a:xfrm>
          <a:solidFill>
            <a:schemeClr val="bg1"/>
          </a:solidFill>
        </p:grpSpPr>
        <p:cxnSp>
          <p:nvCxnSpPr>
            <p:cNvPr id="40" name="Straight Connector 39"/>
            <p:cNvCxnSpPr/>
            <p:nvPr/>
          </p:nvCxnSpPr>
          <p:spPr>
            <a:xfrm rot="5400000">
              <a:off x="4860108" y="3510549"/>
              <a:ext cx="0" cy="641032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Isosceles Triangle 40"/>
            <p:cNvSpPr/>
            <p:nvPr/>
          </p:nvSpPr>
          <p:spPr>
            <a:xfrm rot="5400000">
              <a:off x="5229364" y="3777868"/>
              <a:ext cx="143699" cy="123764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5855" name="Rectangle 3"/>
          <p:cNvSpPr>
            <a:spLocks noChangeArrowheads="1"/>
          </p:cNvSpPr>
          <p:nvPr/>
        </p:nvSpPr>
        <p:spPr bwMode="auto">
          <a:xfrm>
            <a:off x="0" y="1090612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dirty="0" smtClean="0">
                <a:solidFill>
                  <a:srgbClr val="FFFF00"/>
                </a:solidFill>
                <a:latin typeface="Calibri" panose="020F0502020204030204" pitchFamily="34" charset="0"/>
                <a:ea typeface="HelveticaNeue Condensed"/>
                <a:cs typeface="HelveticaNeue Condensed"/>
              </a:rPr>
              <a:t>Improved cognitive and emotional functions in patients treated with </a:t>
            </a:r>
            <a:br>
              <a:rPr lang="en-US" altLang="en-US" sz="1600" b="1" dirty="0" smtClean="0">
                <a:solidFill>
                  <a:srgbClr val="FFFF00"/>
                </a:solidFill>
                <a:latin typeface="Calibri" panose="020F0502020204030204" pitchFamily="34" charset="0"/>
                <a:ea typeface="HelveticaNeue Condensed"/>
                <a:cs typeface="HelveticaNeue Condensed"/>
              </a:rPr>
            </a:br>
            <a:r>
              <a:rPr lang="en-US" altLang="en-US" sz="1600" b="1" dirty="0" smtClean="0">
                <a:solidFill>
                  <a:srgbClr val="FFFF00"/>
                </a:solidFill>
                <a:latin typeface="Calibri" panose="020F0502020204030204" pitchFamily="34" charset="0"/>
                <a:ea typeface="HelveticaNeue Condensed"/>
                <a:cs typeface="HelveticaNeue Condensed"/>
              </a:rPr>
              <a:t>NovoTTF-100A system compared to patients treated with chemotherapy</a:t>
            </a:r>
          </a:p>
        </p:txBody>
      </p:sp>
      <p:sp>
        <p:nvSpPr>
          <p:cNvPr id="35856" name="TextBox 7"/>
          <p:cNvSpPr txBox="1">
            <a:spLocks noChangeArrowheads="1"/>
          </p:cNvSpPr>
          <p:nvPr/>
        </p:nvSpPr>
        <p:spPr bwMode="auto">
          <a:xfrm>
            <a:off x="276098" y="6423025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1352558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7"/>
          <p:cNvSpPr txBox="1">
            <a:spLocks noChangeArrowheads="1"/>
          </p:cNvSpPr>
          <p:nvPr/>
        </p:nvSpPr>
        <p:spPr bwMode="auto">
          <a:xfrm>
            <a:off x="0" y="464429"/>
            <a:ext cx="9144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40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Conclusions of EF-11 trial</a:t>
            </a:r>
          </a:p>
        </p:txBody>
      </p:sp>
      <p:sp>
        <p:nvSpPr>
          <p:cNvPr id="37891" name="Rectangle 8"/>
          <p:cNvSpPr>
            <a:spLocks noChangeArrowheads="1"/>
          </p:cNvSpPr>
          <p:nvPr/>
        </p:nvSpPr>
        <p:spPr bwMode="auto">
          <a:xfrm>
            <a:off x="762000" y="1905000"/>
            <a:ext cx="8077200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257300" indent="-3429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714500" indent="-3429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171700" indent="-3429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The NovoTTF-100A system shows comparable efficacy with cytotoxic chemotherapies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endParaRPr lang="en-US" altLang="en-US" sz="24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Patients treated with NovoTTF-100A experienced lower toxicity and a better quality of life than those treated </a:t>
            </a:r>
            <a:b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24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with chemotherapies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AutoNum type="arabicPeriod"/>
            </a:pPr>
            <a:endParaRPr lang="en-US" altLang="en-US" sz="2400" b="1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7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381000" y="2057400"/>
            <a:ext cx="8610600" cy="4493418"/>
          </a:xfrm>
        </p:spPr>
        <p:txBody>
          <a:bodyPr>
            <a:noAutofit/>
          </a:bodyPr>
          <a:lstStyle/>
          <a:p>
            <a:pPr marL="457200" lvl="1" indent="-457200">
              <a:spcAft>
                <a:spcPts val="6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All recurrent glioblastoma patients in US treated with Novo TTF (October 2011─November 2013)</a:t>
            </a:r>
          </a:p>
          <a:p>
            <a:pPr marL="457200" lvl="1" indent="-457200">
              <a:spcAft>
                <a:spcPts val="6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OS in </a:t>
            </a:r>
            <a:r>
              <a:rPr lang="en-US" altLang="en-US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compared to OS of patients receiving </a:t>
            </a:r>
            <a:r>
              <a:rPr lang="en-US" altLang="en-US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NovoTTF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therapy in EF-11 trial (ITT group)</a:t>
            </a:r>
          </a:p>
          <a:p>
            <a:pPr marL="457200" lvl="1" indent="-457200">
              <a:spcAft>
                <a:spcPts val="6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Patient characteristics prognostic for survival with </a:t>
            </a:r>
            <a:r>
              <a:rPr lang="en-US" altLang="en-US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NovoTTF</a:t>
            </a: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Therapy were assessed </a:t>
            </a:r>
          </a:p>
          <a:p>
            <a:pPr marL="457200" lvl="1" indent="-457200">
              <a:spcAft>
                <a:spcPts val="6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Subgroup analyses performed on patient characteristics were  correlated with 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9724"/>
            <a:ext cx="8610600" cy="19812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Calibri" charset="0"/>
              </a:rPr>
              <a:t>The </a:t>
            </a:r>
            <a:r>
              <a:rPr lang="en-US" sz="3600" b="1" dirty="0" err="1" smtClean="0">
                <a:solidFill>
                  <a:schemeClr val="bg1"/>
                </a:solidFill>
                <a:latin typeface="Calibri" charset="0"/>
              </a:rPr>
              <a:t>PRiDe</a:t>
            </a:r>
            <a:r>
              <a:rPr lang="en-US" sz="3600" b="1" dirty="0" smtClean="0">
                <a:solidFill>
                  <a:schemeClr val="bg1"/>
                </a:solidFill>
                <a:latin typeface="Calibri" charset="0"/>
              </a:rPr>
              <a:t> Dataset:</a:t>
            </a:r>
            <a:br>
              <a:rPr lang="en-US" sz="3600" b="1" dirty="0" smtClean="0">
                <a:solidFill>
                  <a:schemeClr val="bg1"/>
                </a:solidFill>
                <a:latin typeface="Calibri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libri" charset="0"/>
              </a:rPr>
              <a:t> An Analysis of Patient Registry Data</a:t>
            </a:r>
            <a:br>
              <a:rPr lang="en-US" sz="3600" b="1" dirty="0" smtClean="0">
                <a:solidFill>
                  <a:schemeClr val="bg1"/>
                </a:solidFill>
                <a:latin typeface="Calibri" charset="0"/>
              </a:rPr>
            </a:br>
            <a:r>
              <a:rPr lang="en-US" sz="3600" b="1" dirty="0" smtClean="0">
                <a:solidFill>
                  <a:schemeClr val="bg1"/>
                </a:solidFill>
                <a:latin typeface="Calibri" charset="0"/>
              </a:rPr>
              <a:t>N = 457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6419" y="6354744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Wong ET, et al. Proceedings of the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American </a:t>
            </a:r>
            <a:r>
              <a:rPr lang="en-US" altLang="en-US" sz="1200" b="1" dirty="0">
                <a:solidFill>
                  <a:srgbClr val="FFFFFF"/>
                </a:solidFill>
                <a:latin typeface="Calibri" panose="020F0502020204030204" pitchFamily="34" charset="0"/>
              </a:rPr>
              <a:t>Society Of Clinical 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Oncology Annual Meeting. 2014: Abstract #e13033.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23304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153400" cy="792162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Baseline Demographics</a:t>
            </a:r>
          </a:p>
        </p:txBody>
      </p:sp>
      <p:graphicFrame>
        <p:nvGraphicFramePr>
          <p:cNvPr id="4" name="Group 13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15497172"/>
              </p:ext>
            </p:extLst>
          </p:nvPr>
        </p:nvGraphicFramePr>
        <p:xfrm>
          <a:off x="685800" y="838200"/>
          <a:ext cx="7696199" cy="5478068"/>
        </p:xfrm>
        <a:graphic>
          <a:graphicData uri="http://schemas.openxmlformats.org/drawingml/2006/table">
            <a:tbl>
              <a:tblPr/>
              <a:tblGrid>
                <a:gridCol w="1371600"/>
                <a:gridCol w="1643405"/>
                <a:gridCol w="1568960"/>
                <a:gridCol w="1556117"/>
                <a:gridCol w="1556117"/>
              </a:tblGrid>
              <a:tr h="566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PRiDe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dataset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EF-11 NovoTTF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therapy 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EF-11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active chemotherapy</a:t>
                      </a:r>
                      <a:r>
                        <a:rPr kumimoji="0" lang="en-US" sz="16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</a:t>
                      </a:r>
                      <a:endParaRPr kumimoji="0" lang="en-US" sz="16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3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457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120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117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Age (years)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Median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(range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55 (18-86)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54 (24-80)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54 (29-74)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1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Gender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Male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67.6%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77%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62%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522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Female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32.4%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23%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38%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KPS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Median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(range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80 (10-100)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80 (50-100)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80 (50-100)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Recurrence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Median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(range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 (1-5)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 (1-5)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 (1-4)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33.3%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15%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nd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26.9%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48%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46%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rd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-5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th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27.4%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43%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39%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Unknown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12.5%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0%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0%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42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Arial" charset="0"/>
                        </a:rPr>
                        <a:t>Prior treatments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Bevacizumab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&gt;55.1%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18%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Radiotherapy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+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t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emozolomide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&gt;77.9%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86%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82%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Debulking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surgery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&gt;63.9%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79%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85%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1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Carmustine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w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afers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&gt;3.7%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NA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NA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Arial" charset="0"/>
                      </a:endParaRPr>
                    </a:p>
                  </a:txBody>
                  <a:tcPr marL="18288" marR="18288" marT="18286" marB="1828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86138" y="6439676"/>
            <a:ext cx="914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1. 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324239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Safety Analysis (&gt; 2%)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53965774"/>
              </p:ext>
            </p:extLst>
          </p:nvPr>
        </p:nvGraphicFramePr>
        <p:xfrm>
          <a:off x="990600" y="914401"/>
          <a:ext cx="6477000" cy="5579172"/>
        </p:xfrm>
        <a:graphic>
          <a:graphicData uri="http://schemas.openxmlformats.org/drawingml/2006/table">
            <a:tbl>
              <a:tblPr/>
              <a:tblGrid>
                <a:gridCol w="3124200"/>
                <a:gridCol w="3352800"/>
              </a:tblGrid>
              <a:tr h="71479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Adverse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event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Percentage of  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patients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 = 457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L="182880" marR="45720" marT="45717" marB="45717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286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Skin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reaction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24.3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717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Heat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sensation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11.3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53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Neurological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disorder 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10.4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26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Seizure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8.9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53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Electric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sensation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7.7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26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Headache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5.7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53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Pain /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discomfort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4.7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26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Fall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3.9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53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Psychiatric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disorder 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2.9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553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Gastrointestinal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disorder 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</a:endParaRP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2.9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653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Fatigue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</a:rPr>
                        <a:t>2.5</a:t>
                      </a:r>
                    </a:p>
                  </a:txBody>
                  <a:tcPr marL="182880" marR="45720" marT="45717" marB="45717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99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4000" b="1" dirty="0" err="1" smtClean="0">
                <a:solidFill>
                  <a:schemeClr val="bg1"/>
                </a:solidFill>
                <a:latin typeface="Calibri" pitchFamily="34" charset="0"/>
              </a:rPr>
              <a:t>PRiDe</a:t>
            </a:r>
            <a:r>
              <a:rPr lang="en-US" altLang="en-US" sz="4000" b="1" dirty="0" smtClean="0">
                <a:solidFill>
                  <a:schemeClr val="bg1"/>
                </a:solidFill>
                <a:latin typeface="Calibri" pitchFamily="34" charset="0"/>
              </a:rPr>
              <a:t> Overall Survival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286138" y="6438124"/>
            <a:ext cx="914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1.  </a:t>
            </a: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  <p:graphicFrame>
        <p:nvGraphicFramePr>
          <p:cNvPr id="5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394421"/>
              </p:ext>
            </p:extLst>
          </p:nvPr>
        </p:nvGraphicFramePr>
        <p:xfrm>
          <a:off x="914400" y="1142996"/>
          <a:ext cx="7315200" cy="5215607"/>
        </p:xfrm>
        <a:graphic>
          <a:graphicData uri="http://schemas.openxmlformats.org/drawingml/2006/table">
            <a:tbl>
              <a:tblPr/>
              <a:tblGrid>
                <a:gridCol w="1404937"/>
                <a:gridCol w="1990726"/>
                <a:gridCol w="1871662"/>
                <a:gridCol w="2047875"/>
              </a:tblGrid>
              <a:tr h="9535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PRiDe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dataset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EF-11 </a:t>
                      </a:r>
                      <a:r>
                        <a:rPr kumimoji="0" lang="en-US" altLang="en-US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NovoTTF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therapy</a:t>
                      </a:r>
                      <a:r>
                        <a:rPr kumimoji="0" lang="en-US" altLang="en-US" sz="20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EF-11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active chemotherapy</a:t>
                      </a:r>
                      <a:r>
                        <a:rPr kumimoji="0" lang="en-US" altLang="en-US" sz="20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3431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treatment duration</a:t>
                      </a: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4.1 months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3.5-4.8)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2.2 months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2.1-2.4)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2.1 months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2.0-2.9)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068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compliance</a:t>
                      </a:r>
                      <a:endParaRPr kumimoji="0" lang="en-US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70%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(range, 12-99)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86%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(range, 41-98)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NA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600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OS</a:t>
                      </a: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9.6 months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8.0-13.7)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6.6 months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6.0 months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799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 of </a:t>
                      </a: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PRiDe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vs others /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value</a:t>
                      </a:r>
                      <a:endParaRPr kumimoji="0" lang="en-US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 = 0.66       (95% CI)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P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= .0003 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 = 0.58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CI)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= .0001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1-/2 -year survival</a:t>
                      </a:r>
                    </a:p>
                  </a:txBody>
                  <a:tcPr marL="91453" marR="91453" marT="45699" marB="45699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44% / 30%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20% / 9%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20% / 7%</a:t>
                      </a:r>
                    </a:p>
                  </a:txBody>
                  <a:tcPr marL="91453" marR="91453" marT="45699" marB="45699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50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5700"/>
            <a:ext cx="8229600" cy="715962"/>
          </a:xfrm>
        </p:spPr>
        <p:txBody>
          <a:bodyPr/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PRiDe</a:t>
            </a:r>
            <a:r>
              <a:rPr lang="en-US" sz="4000" b="1" dirty="0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 OS: </a:t>
            </a:r>
            <a:r>
              <a:rPr lang="en-US" sz="4000" b="1" dirty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Prognostic </a:t>
            </a:r>
            <a:r>
              <a:rPr lang="en-US" sz="4000" b="1" dirty="0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Factors</a:t>
            </a:r>
            <a:endParaRPr lang="en-US" dirty="0"/>
          </a:p>
        </p:txBody>
      </p:sp>
      <p:graphicFrame>
        <p:nvGraphicFramePr>
          <p:cNvPr id="4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3124"/>
              </p:ext>
            </p:extLst>
          </p:nvPr>
        </p:nvGraphicFramePr>
        <p:xfrm>
          <a:off x="1371600" y="1143000"/>
          <a:ext cx="6400800" cy="1919760"/>
        </p:xfrm>
        <a:graphic>
          <a:graphicData uri="http://schemas.openxmlformats.org/drawingml/2006/table">
            <a:tbl>
              <a:tblPr/>
              <a:tblGrid>
                <a:gridCol w="2143652"/>
                <a:gridCol w="1228135"/>
                <a:gridCol w="1381652"/>
                <a:gridCol w="1647361"/>
              </a:tblGrid>
              <a:tr h="45697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40" marB="4564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OS (months)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value 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88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Daily compliance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2588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≥75%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13.5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0.4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Cl, </a:t>
                      </a:r>
                      <a:b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0.3-0.6)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&lt;.0001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8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&lt;75%</a:t>
                      </a:r>
                    </a:p>
                  </a:txBody>
                  <a:tcPr marL="91454" marR="91454" marT="45640" marB="4564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4</a:t>
                      </a:r>
                    </a:p>
                  </a:txBody>
                  <a:tcPr marL="91454" marR="91454" marT="45640" marB="45640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95428"/>
              </p:ext>
            </p:extLst>
          </p:nvPr>
        </p:nvGraphicFramePr>
        <p:xfrm>
          <a:off x="1371600" y="3048000"/>
          <a:ext cx="6400800" cy="2749048"/>
        </p:xfrm>
        <a:graphic>
          <a:graphicData uri="http://schemas.openxmlformats.org/drawingml/2006/table">
            <a:tbl>
              <a:tblPr/>
              <a:tblGrid>
                <a:gridCol w="2362200"/>
                <a:gridCol w="1016507"/>
                <a:gridCol w="1348001"/>
                <a:gridCol w="1674092"/>
              </a:tblGrid>
              <a:tr h="4601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Bevacizumab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use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2760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Naïve</a:t>
                      </a:r>
                      <a:endParaRPr kumimoji="0" lang="en-US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13.4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0.5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Cl, </a:t>
                      </a:r>
                      <a:b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</a:b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0.4-0.7)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.0001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19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Prior use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7.2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01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Debulking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surgery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27608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No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8.9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(95% CI, 0.8-1.5)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.7927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018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Yes (any)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9.8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80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4000" b="1" dirty="0" err="1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PRiDe</a:t>
            </a:r>
            <a:r>
              <a:rPr lang="en-US" sz="4000" b="1" dirty="0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 OS: </a:t>
            </a:r>
            <a:r>
              <a:rPr lang="en-US" sz="4000" b="1" dirty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Prognostic </a:t>
            </a:r>
            <a:r>
              <a:rPr lang="en-US" sz="4000" b="1" dirty="0" smtClean="0">
                <a:solidFill>
                  <a:schemeClr val="bg1"/>
                </a:solidFill>
                <a:latin typeface="Calibri" charset="0"/>
                <a:ea typeface="MS PGothic" charset="0"/>
                <a:cs typeface="MS PGothic" charset="0"/>
              </a:rPr>
              <a:t>Factors (2)</a:t>
            </a:r>
            <a:endParaRPr lang="en-US" dirty="0"/>
          </a:p>
        </p:txBody>
      </p:sp>
      <p:graphicFrame>
        <p:nvGraphicFramePr>
          <p:cNvPr id="5" name="Group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593241"/>
              </p:ext>
            </p:extLst>
          </p:nvPr>
        </p:nvGraphicFramePr>
        <p:xfrm>
          <a:off x="914400" y="1143000"/>
          <a:ext cx="7315199" cy="4396450"/>
        </p:xfrm>
        <a:graphic>
          <a:graphicData uri="http://schemas.openxmlformats.org/drawingml/2006/table">
            <a:tbl>
              <a:tblPr/>
              <a:tblGrid>
                <a:gridCol w="2518347"/>
                <a:gridCol w="1678898"/>
                <a:gridCol w="1558977"/>
                <a:gridCol w="1558977"/>
              </a:tblGrid>
              <a:tr h="45712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Median OS (months)</a:t>
                      </a:r>
                    </a:p>
                  </a:txBody>
                  <a:tcPr marL="91454" marR="91454" marT="45691" marB="456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HR</a:t>
                      </a:r>
                    </a:p>
                  </a:txBody>
                  <a:tcPr marL="91454" marR="91454" marT="45691" marB="45691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P </a:t>
                      </a:r>
                      <a:r>
                        <a:rPr kumimoji="0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value </a:t>
                      </a:r>
                    </a:p>
                  </a:txBody>
                  <a:tcPr marL="91454" marR="91454" marT="45691" marB="45691" horzOverflow="overflow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6565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KPS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32062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90-100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14.8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77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70-80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7.7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0.6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0.4-0.9)</a:t>
                      </a: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.0070</a:t>
                      </a:r>
                      <a:r>
                        <a:rPr kumimoji="0" lang="en-US" alt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a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09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10-60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6.1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0.4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0.2-0.6)</a:t>
                      </a: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&lt;.0001</a:t>
                      </a:r>
                      <a:r>
                        <a:rPr kumimoji="0" lang="en-US" alt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b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0782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Number of recurrences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30196"/>
                      </a:srgbClr>
                    </a:solidFill>
                  </a:tcPr>
                </a:tc>
              </a:tr>
              <a:tr h="358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1st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20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—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886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2nd</a:t>
                      </a:r>
                    </a:p>
                  </a:txBody>
                  <a:tcPr marL="91454" marR="91454" marT="45691" marB="456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8.5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0.6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0.4-0.9)</a:t>
                      </a: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.0271</a:t>
                      </a:r>
                      <a:r>
                        <a:rPr kumimoji="0" lang="en-US" alt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c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093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     3rd-5th</a:t>
                      </a:r>
                    </a:p>
                  </a:txBody>
                  <a:tcPr marL="91454" marR="91454" marT="45691" marB="45691" anchor="ctr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4.9</a:t>
                      </a:r>
                    </a:p>
                  </a:txBody>
                  <a:tcPr marL="91454" marR="91454" marT="45691" marB="45691" anchor="ctr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0.3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(95% CI, 0.2-0.5)</a:t>
                      </a: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&lt;.0001</a:t>
                      </a:r>
                      <a:r>
                        <a:rPr kumimoji="0" lang="en-US" alt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itchFamily="34" charset="-128"/>
                        </a:rPr>
                        <a:t>d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itchFamily="34" charset="-128"/>
                      </a:endParaRPr>
                    </a:p>
                  </a:txBody>
                  <a:tcPr marL="9526" marR="9526" marT="9525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160"/>
          <p:cNvSpPr txBox="1">
            <a:spLocks noChangeArrowheads="1"/>
          </p:cNvSpPr>
          <p:nvPr/>
        </p:nvSpPr>
        <p:spPr bwMode="auto">
          <a:xfrm>
            <a:off x="914400" y="5562600"/>
            <a:ext cx="731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00" baseline="30000" dirty="0" smtClean="0">
                <a:solidFill>
                  <a:srgbClr val="FFFFFF"/>
                </a:solidFill>
              </a:rPr>
              <a:t>a </a:t>
            </a:r>
            <a:r>
              <a:rPr lang="en-US" altLang="en-US" sz="1000" dirty="0" smtClean="0">
                <a:solidFill>
                  <a:srgbClr val="FFFFFF"/>
                </a:solidFill>
              </a:rPr>
              <a:t>KPS 90-100 compared to KPS 70-80. </a:t>
            </a:r>
            <a:r>
              <a:rPr lang="en-US" altLang="en-US" sz="1000" baseline="30000" dirty="0" smtClean="0">
                <a:solidFill>
                  <a:srgbClr val="FFFFFF"/>
                </a:solidFill>
              </a:rPr>
              <a:t>b </a:t>
            </a:r>
            <a:r>
              <a:rPr lang="en-US" altLang="en-US" sz="1000" dirty="0" smtClean="0">
                <a:solidFill>
                  <a:srgbClr val="FFFFFF"/>
                </a:solidFill>
              </a:rPr>
              <a:t>KPS 90-100 compared to KPS 10-60.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000" baseline="30000" dirty="0" smtClean="0">
                <a:solidFill>
                  <a:srgbClr val="FFFFFF"/>
                </a:solidFill>
              </a:rPr>
              <a:t>c </a:t>
            </a:r>
            <a:r>
              <a:rPr lang="en-US" altLang="en-US" sz="1000" dirty="0" smtClean="0">
                <a:solidFill>
                  <a:srgbClr val="FFFFFF"/>
                </a:solidFill>
              </a:rPr>
              <a:t>First recurrence compared to 2nd recurrence. </a:t>
            </a:r>
            <a:r>
              <a:rPr lang="en-US" altLang="en-US" sz="1000" baseline="30000" dirty="0" smtClean="0">
                <a:solidFill>
                  <a:srgbClr val="FFFFFF"/>
                </a:solidFill>
              </a:rPr>
              <a:t>d </a:t>
            </a:r>
            <a:r>
              <a:rPr lang="en-US" altLang="en-US" sz="1000" dirty="0" smtClean="0">
                <a:solidFill>
                  <a:srgbClr val="FFFFFF"/>
                </a:solidFill>
              </a:rPr>
              <a:t>First recurrence compared to 3rd through 5th recurrence.</a:t>
            </a:r>
          </a:p>
        </p:txBody>
      </p:sp>
    </p:spTree>
    <p:extLst>
      <p:ext uri="{BB962C8B-B14F-4D97-AF65-F5344CB8AC3E}">
        <p14:creationId xmlns:p14="http://schemas.microsoft.com/office/powerpoint/2010/main" val="277804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Conclusions of TTF Trials</a:t>
            </a:r>
            <a:endParaRPr lang="en-US" sz="4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86800" cy="45259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Combined total of nearly 700 patients: EF-11 (N = 237) + </a:t>
            </a:r>
            <a:r>
              <a:rPr lang="en-US" altLang="en-US" sz="2000" b="1" dirty="0" err="1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(N = 457), represents the most robust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dataset published in recurrent </a:t>
            </a:r>
            <a:r>
              <a:rPr lang="en-US" altLang="en-US" sz="2000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glioblastoma</a:t>
            </a:r>
            <a:endParaRPr lang="en-US" altLang="en-US" sz="2000" b="1" dirty="0" smtClean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Safety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profile 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benign</a:t>
            </a:r>
            <a:endParaRPr lang="en-US" altLang="en-US" sz="2000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OS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with </a:t>
            </a:r>
            <a:r>
              <a:rPr lang="en-US" altLang="en-US" sz="2000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similar to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EF-11 p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hase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III study</a:t>
            </a:r>
            <a:r>
              <a:rPr lang="en-US" altLang="en-US" sz="2000" b="1" baseline="30000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1</a:t>
            </a:r>
            <a:endParaRPr lang="en-US" altLang="en-US" sz="2000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850900" lvl="1" indent="-342900"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Median OS of 9.6 versus 6.6 months</a:t>
            </a:r>
          </a:p>
          <a:p>
            <a:pPr marL="850900" lvl="1" indent="-342900"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1-year survival 44% versus 20%</a:t>
            </a:r>
          </a:p>
          <a:p>
            <a:pPr marL="850900" lvl="1" indent="-342900"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2-year survival 30% versus 9%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rgbClr val="FFFF00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err="1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PRiDe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confirms prognostic 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factors </a:t>
            </a:r>
            <a:r>
              <a:rPr lang="en-US" altLang="en-US" sz="2000" b="1" dirty="0" smtClean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that predict survival</a:t>
            </a:r>
            <a:r>
              <a:rPr lang="en-US" altLang="en-US" sz="2000" b="1" dirty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:</a:t>
            </a:r>
          </a:p>
          <a:p>
            <a:pPr marL="804863" lvl="1" indent="-296863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Compliance  ≥18 </a:t>
            </a:r>
            <a:r>
              <a:rPr lang="en-US" altLang="en-US" sz="2000" b="1" dirty="0" smtClean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hours/day</a:t>
            </a:r>
            <a:endParaRPr lang="en-US" altLang="en-US" sz="2000" b="1" dirty="0">
              <a:solidFill>
                <a:srgbClr val="FFFF00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804863" lvl="1" indent="-296863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en-US" sz="2000" b="1" dirty="0" err="1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Bevacizumab</a:t>
            </a: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-naïve patients</a:t>
            </a:r>
          </a:p>
          <a:p>
            <a:pPr marL="804863" lvl="1" indent="-296863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Performance status</a:t>
            </a:r>
          </a:p>
          <a:p>
            <a:pPr marL="804863" lvl="1" indent="-296863"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Use in </a:t>
            </a:r>
            <a:r>
              <a:rPr lang="en-US" altLang="en-US" sz="2000" b="1" dirty="0" smtClean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first </a:t>
            </a:r>
            <a:r>
              <a:rPr lang="en-US" altLang="en-US" sz="2000" b="1" dirty="0">
                <a:solidFill>
                  <a:srgbClr val="FFFF00"/>
                </a:solidFill>
                <a:latin typeface="Calibri" pitchFamily="34" charset="0"/>
                <a:ea typeface="ＭＳ Ｐゴシック" pitchFamily="34" charset="-128"/>
              </a:rPr>
              <a:t>recurrence</a:t>
            </a:r>
            <a:endParaRPr lang="en-US" altLang="en-US" sz="2000" b="1" dirty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  <a:p>
            <a:endParaRPr lang="en-US" sz="2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6807" y="6436363"/>
            <a:ext cx="9144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2286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itchFamily="34" charset="0"/>
              </a:rPr>
              <a:t> R,  et al. 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itchFamily="34" charset="0"/>
              </a:rPr>
              <a:t> 2012;48(14):2192-2202.</a:t>
            </a:r>
          </a:p>
        </p:txBody>
      </p:sp>
    </p:spTree>
    <p:extLst>
      <p:ext uri="{BB962C8B-B14F-4D97-AF65-F5344CB8AC3E}">
        <p14:creationId xmlns:p14="http://schemas.microsoft.com/office/powerpoint/2010/main" val="324917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8"/>
          <p:cNvSpPr txBox="1">
            <a:spLocks noChangeArrowheads="1"/>
          </p:cNvSpPr>
          <p:nvPr/>
        </p:nvSpPr>
        <p:spPr bwMode="auto">
          <a:xfrm>
            <a:off x="-381000" y="5672138"/>
            <a:ext cx="9372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2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8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An electric field is a potential difference in space</a:t>
            </a:r>
          </a:p>
          <a:p>
            <a:pPr lvl="2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</a:pPr>
            <a:r>
              <a:rPr lang="en-US" altLang="en-US" sz="18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Charges move and dipoles oscillate in a uniform alternating electric field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0" y="460375"/>
            <a:ext cx="9144000" cy="95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Electric Field Effect on Charges </a:t>
            </a:r>
            <a:b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</a:b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and Dipoles</a:t>
            </a:r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535113"/>
            <a:ext cx="449580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6"/>
          <p:cNvSpPr txBox="1">
            <a:spLocks noChangeArrowheads="1"/>
          </p:cNvSpPr>
          <p:nvPr/>
        </p:nvSpPr>
        <p:spPr bwMode="auto">
          <a:xfrm>
            <a:off x="268224" y="6358001"/>
            <a:ext cx="8686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Gutin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 P, et al. Presented at: 2012 ASCO Annual Meeting Education Session; June 1-5, 2012; Chicago, Illinois. </a:t>
            </a:r>
            <a:b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</a:b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Available at: http://meetinglibrary.asco.org/content/66664. Accessed September 16, 2013.</a:t>
            </a:r>
          </a:p>
        </p:txBody>
      </p:sp>
    </p:spTree>
    <p:extLst>
      <p:ext uri="{BB962C8B-B14F-4D97-AF65-F5344CB8AC3E}">
        <p14:creationId xmlns:p14="http://schemas.microsoft.com/office/powerpoint/2010/main" val="8918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/>
          <p:cNvSpPr txBox="1">
            <a:spLocks/>
          </p:cNvSpPr>
          <p:nvPr/>
        </p:nvSpPr>
        <p:spPr>
          <a:xfrm>
            <a:off x="0" y="485267"/>
            <a:ext cx="9144000" cy="669925"/>
          </a:xfrm>
          <a:prstGeom prst="rect">
            <a:avLst/>
          </a:prstGeom>
        </p:spPr>
        <p:txBody>
          <a:bodyPr vert="horz" lIns="89602" tIns="44801" rIns="89602" bIns="44801" rtlCol="0" anchor="b">
            <a:normAutofit fontScale="900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en-US" sz="4400" b="1" dirty="0">
                <a:solidFill>
                  <a:prstClr val="white"/>
                </a:solidFill>
                <a:cs typeface="Arial" panose="020B0604020202020204" pitchFamily="34" charset="0"/>
              </a:rPr>
              <a:t>Use of Electric Fields in Medical Devices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524000"/>
            <a:ext cx="784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Cardiac pacemaker; </a:t>
            </a:r>
            <a:r>
              <a:rPr lang="en-US" sz="3200" b="1" dirty="0">
                <a:solidFill>
                  <a:prstClr val="white"/>
                </a:solidFill>
              </a:rPr>
              <a:t>&lt;1KHz</a:t>
            </a:r>
          </a:p>
          <a:p>
            <a:r>
              <a:rPr lang="en-US" sz="3200" b="1" dirty="0">
                <a:solidFill>
                  <a:prstClr val="white"/>
                </a:solidFill>
              </a:rPr>
              <a:t>LOW</a:t>
            </a:r>
          </a:p>
          <a:p>
            <a:endParaRPr lang="en-US" sz="3200" b="1" dirty="0">
              <a:solidFill>
                <a:srgbClr val="FFC000"/>
              </a:solidFill>
            </a:endParaRPr>
          </a:p>
          <a:p>
            <a:endParaRPr lang="en-US" sz="3200" b="1" dirty="0">
              <a:solidFill>
                <a:srgbClr val="FFC000"/>
              </a:solidFill>
            </a:endParaRPr>
          </a:p>
          <a:p>
            <a:r>
              <a:rPr lang="en-US" sz="3200" b="1" dirty="0">
                <a:solidFill>
                  <a:srgbClr val="FFFF00"/>
                </a:solidFill>
              </a:rPr>
              <a:t>Tumor treating fields; </a:t>
            </a:r>
            <a:r>
              <a:rPr lang="en-US" sz="3200" b="1" dirty="0">
                <a:solidFill>
                  <a:prstClr val="white"/>
                </a:solidFill>
              </a:rPr>
              <a:t>100-300kHz</a:t>
            </a:r>
          </a:p>
          <a:p>
            <a:r>
              <a:rPr lang="en-US" sz="3200" b="1" dirty="0">
                <a:solidFill>
                  <a:prstClr val="white"/>
                </a:solidFill>
              </a:rPr>
              <a:t>MEDIUM</a:t>
            </a:r>
          </a:p>
          <a:p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FF00"/>
                </a:solidFill>
              </a:rPr>
              <a:t>Diathermy; </a:t>
            </a:r>
            <a:r>
              <a:rPr lang="en-US" sz="3200" b="1" dirty="0">
                <a:solidFill>
                  <a:prstClr val="white"/>
                </a:solidFill>
              </a:rPr>
              <a:t>&gt; 1 MHz</a:t>
            </a:r>
          </a:p>
          <a:p>
            <a:r>
              <a:rPr lang="en-US" sz="3200" b="1" dirty="0">
                <a:solidFill>
                  <a:prstClr val="white"/>
                </a:solidFill>
              </a:rPr>
              <a:t>HIGH</a:t>
            </a:r>
          </a:p>
        </p:txBody>
      </p:sp>
      <p:pic>
        <p:nvPicPr>
          <p:cNvPr id="2052" name="Picture 4" descr="http://www.ucdenver.edu/about/newsroom/newsreleases/PublishingImages/Pacemaker%20Pho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1371600"/>
            <a:ext cx="1524000" cy="1524001"/>
          </a:xfrm>
          <a:prstGeom prst="rect">
            <a:avLst/>
          </a:prstGeom>
          <a:noFill/>
        </p:spPr>
      </p:pic>
      <p:pic>
        <p:nvPicPr>
          <p:cNvPr id="2054" name="Picture 6" descr="http://cdn.medgadget.com/img/465234re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3429000"/>
            <a:ext cx="1447800" cy="2017268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5943600" y="1905000"/>
            <a:ext cx="685800" cy="533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553200" y="4038600"/>
            <a:ext cx="685800" cy="533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191000" y="5486400"/>
            <a:ext cx="685800" cy="5334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56" name="Picture 8" descr="http://www.gpsurgicalservices.com/images/products/GPSS274-Mono-Polar-Diathermy-Finger-Switch-With-Non-Stick-Ti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5181600"/>
            <a:ext cx="1981200" cy="132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84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blogs.lt.vt.edu/jennasack/files/2013/04/PJ-AV327_BRAIN_NS_2010060719440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79060"/>
            <a:ext cx="5562600" cy="625034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828800" y="6322660"/>
            <a:ext cx="838200" cy="228600"/>
          </a:xfrm>
          <a:prstGeom prst="rect">
            <a:avLst/>
          </a:prstGeom>
          <a:solidFill>
            <a:srgbClr val="D1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9999"/>
            </a:gs>
            <a:gs pos="100000">
              <a:srgbClr val="1E464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0"/>
          <p:cNvSpPr>
            <a:spLocks noChangeArrowheads="1"/>
          </p:cNvSpPr>
          <p:nvPr/>
        </p:nvSpPr>
        <p:spPr bwMode="auto">
          <a:xfrm>
            <a:off x="5181600" y="1219200"/>
            <a:ext cx="16002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8195" name="Picture 2" descr="p_ampk_T172_mitosis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" t="22676" r="4762" b="6226"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152400" y="292608"/>
            <a:ext cx="8839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Tumor Treating Fields Appear to Affect Cells After </a:t>
            </a:r>
          </a:p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8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DNA Damaging Agents and Spindle Poisons</a:t>
            </a:r>
          </a:p>
        </p:txBody>
      </p:sp>
      <p:sp>
        <p:nvSpPr>
          <p:cNvPr id="8197" name="Line 4"/>
          <p:cNvSpPr>
            <a:spLocks noChangeShapeType="1"/>
          </p:cNvSpPr>
          <p:nvPr/>
        </p:nvSpPr>
        <p:spPr bwMode="auto">
          <a:xfrm flipH="1">
            <a:off x="7162800" y="3048000"/>
            <a:ext cx="685800" cy="1524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198" name="Line 12"/>
          <p:cNvSpPr>
            <a:spLocks noChangeShapeType="1"/>
          </p:cNvSpPr>
          <p:nvPr/>
        </p:nvSpPr>
        <p:spPr bwMode="auto">
          <a:xfrm>
            <a:off x="5867400" y="3657600"/>
            <a:ext cx="533400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199" name="Text Box 13"/>
          <p:cNvSpPr txBox="1">
            <a:spLocks noChangeArrowheads="1"/>
          </p:cNvSpPr>
          <p:nvPr/>
        </p:nvSpPr>
        <p:spPr bwMode="auto">
          <a:xfrm>
            <a:off x="4114800" y="3505200"/>
            <a:ext cx="14922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FFFF00"/>
                </a:solidFill>
                <a:latin typeface="Calibri" panose="020F0502020204030204" pitchFamily="34" charset="0"/>
              </a:rPr>
              <a:t>SAC checkpoint</a:t>
            </a:r>
          </a:p>
        </p:txBody>
      </p: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6918056" y="1069975"/>
            <a:ext cx="16642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smtClean="0">
                <a:solidFill>
                  <a:srgbClr val="F8F8F8"/>
                </a:solidFill>
                <a:latin typeface="Calibri" panose="020F0502020204030204" pitchFamily="34" charset="0"/>
              </a:rPr>
              <a:t>DNA damaging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smtClean="0">
                <a:solidFill>
                  <a:srgbClr val="F8F8F8"/>
                </a:solidFill>
                <a:latin typeface="Calibri" panose="020F0502020204030204" pitchFamily="34" charset="0"/>
              </a:rPr>
              <a:t>agents</a:t>
            </a:r>
          </a:p>
        </p:txBody>
      </p:sp>
      <p:sp>
        <p:nvSpPr>
          <p:cNvPr id="8201" name="Text Box 15"/>
          <p:cNvSpPr txBox="1">
            <a:spLocks noChangeArrowheads="1"/>
          </p:cNvSpPr>
          <p:nvPr/>
        </p:nvSpPr>
        <p:spPr bwMode="auto">
          <a:xfrm>
            <a:off x="3962400" y="2743200"/>
            <a:ext cx="16687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b="1" smtClean="0">
                <a:solidFill>
                  <a:srgbClr val="FFFF00"/>
                </a:solidFill>
                <a:latin typeface="Calibri" panose="020F0502020204030204" pitchFamily="34" charset="0"/>
              </a:rPr>
              <a:t>G2/M checkpoint</a:t>
            </a:r>
          </a:p>
        </p:txBody>
      </p:sp>
      <p:sp>
        <p:nvSpPr>
          <p:cNvPr id="8202" name="Line 16"/>
          <p:cNvSpPr>
            <a:spLocks noChangeShapeType="1"/>
          </p:cNvSpPr>
          <p:nvPr/>
        </p:nvSpPr>
        <p:spPr bwMode="auto">
          <a:xfrm flipV="1">
            <a:off x="5029200" y="2286000"/>
            <a:ext cx="152400" cy="3810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3" name="Rectangle 17"/>
          <p:cNvSpPr>
            <a:spLocks noChangeArrowheads="1"/>
          </p:cNvSpPr>
          <p:nvPr/>
        </p:nvSpPr>
        <p:spPr bwMode="auto">
          <a:xfrm>
            <a:off x="152400" y="1371600"/>
            <a:ext cx="1447800" cy="1066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5" name="Rectangle 21"/>
          <p:cNvSpPr>
            <a:spLocks noChangeArrowheads="1"/>
          </p:cNvSpPr>
          <p:nvPr/>
        </p:nvSpPr>
        <p:spPr bwMode="auto">
          <a:xfrm>
            <a:off x="5257800" y="1371600"/>
            <a:ext cx="16764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6" name="Line 7"/>
          <p:cNvSpPr>
            <a:spLocks noChangeShapeType="1"/>
          </p:cNvSpPr>
          <p:nvPr/>
        </p:nvSpPr>
        <p:spPr bwMode="auto">
          <a:xfrm flipH="1">
            <a:off x="5715000" y="1219200"/>
            <a:ext cx="1066800" cy="2286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7" name="Rectangle 22"/>
          <p:cNvSpPr>
            <a:spLocks noChangeArrowheads="1"/>
          </p:cNvSpPr>
          <p:nvPr/>
        </p:nvSpPr>
        <p:spPr bwMode="auto">
          <a:xfrm>
            <a:off x="6629400" y="4953000"/>
            <a:ext cx="15240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8" name="Line 11"/>
          <p:cNvSpPr>
            <a:spLocks noChangeShapeType="1"/>
          </p:cNvSpPr>
          <p:nvPr/>
        </p:nvSpPr>
        <p:spPr bwMode="auto">
          <a:xfrm flipH="1" flipV="1">
            <a:off x="6934200" y="4572000"/>
            <a:ext cx="609600" cy="2667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09" name="Rectangle 23"/>
          <p:cNvSpPr>
            <a:spLocks noChangeArrowheads="1"/>
          </p:cNvSpPr>
          <p:nvPr/>
        </p:nvSpPr>
        <p:spPr bwMode="auto">
          <a:xfrm>
            <a:off x="6781800" y="2514600"/>
            <a:ext cx="1447800" cy="457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0" name="Line 6"/>
          <p:cNvSpPr>
            <a:spLocks noChangeShapeType="1"/>
          </p:cNvSpPr>
          <p:nvPr/>
        </p:nvSpPr>
        <p:spPr bwMode="auto">
          <a:xfrm flipH="1" flipV="1">
            <a:off x="6705600" y="2362200"/>
            <a:ext cx="1143000" cy="304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1" name="Text Box 5"/>
          <p:cNvSpPr txBox="1">
            <a:spLocks noChangeArrowheads="1"/>
          </p:cNvSpPr>
          <p:nvPr/>
        </p:nvSpPr>
        <p:spPr bwMode="auto">
          <a:xfrm>
            <a:off x="7924800" y="2678668"/>
            <a:ext cx="10872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 smtClean="0">
                <a:solidFill>
                  <a:srgbClr val="F8F8F8"/>
                </a:solidFill>
                <a:latin typeface="Calibri" panose="020F0502020204030204" pitchFamily="34" charset="0"/>
              </a:rPr>
              <a:t>Paclitaxel</a:t>
            </a:r>
          </a:p>
        </p:txBody>
      </p:sp>
      <p:sp>
        <p:nvSpPr>
          <p:cNvPr id="8212" name="Text Box 10"/>
          <p:cNvSpPr txBox="1">
            <a:spLocks noChangeArrowheads="1"/>
          </p:cNvSpPr>
          <p:nvPr/>
        </p:nvSpPr>
        <p:spPr bwMode="auto">
          <a:xfrm>
            <a:off x="7512050" y="4648200"/>
            <a:ext cx="137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smtClean="0">
                <a:solidFill>
                  <a:srgbClr val="00FF00"/>
                </a:solidFill>
                <a:latin typeface="Calibri" panose="020F0502020204030204" pitchFamily="34" charset="0"/>
              </a:rPr>
              <a:t>NovoTTField</a:t>
            </a:r>
          </a:p>
        </p:txBody>
      </p:sp>
      <p:sp>
        <p:nvSpPr>
          <p:cNvPr id="8213" name="Rectangle 24"/>
          <p:cNvSpPr>
            <a:spLocks noChangeArrowheads="1"/>
          </p:cNvSpPr>
          <p:nvPr/>
        </p:nvSpPr>
        <p:spPr bwMode="auto">
          <a:xfrm>
            <a:off x="2286000" y="3924300"/>
            <a:ext cx="1524000" cy="4191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4" name="Rectangle 25"/>
          <p:cNvSpPr>
            <a:spLocks noChangeArrowheads="1"/>
          </p:cNvSpPr>
          <p:nvPr/>
        </p:nvSpPr>
        <p:spPr bwMode="auto">
          <a:xfrm>
            <a:off x="4038600" y="5181600"/>
            <a:ext cx="1676400" cy="6477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6" name="Line 9"/>
          <p:cNvSpPr>
            <a:spLocks noChangeShapeType="1"/>
          </p:cNvSpPr>
          <p:nvPr/>
        </p:nvSpPr>
        <p:spPr bwMode="auto">
          <a:xfrm flipH="1">
            <a:off x="5981700" y="4876800"/>
            <a:ext cx="1524000" cy="8382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7" name="Rectangle 26"/>
          <p:cNvSpPr>
            <a:spLocks noChangeArrowheads="1"/>
          </p:cNvSpPr>
          <p:nvPr/>
        </p:nvSpPr>
        <p:spPr bwMode="auto">
          <a:xfrm>
            <a:off x="762000" y="5928540"/>
            <a:ext cx="152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218" name="TextBox 22"/>
          <p:cNvSpPr txBox="1">
            <a:spLocks noChangeArrowheads="1"/>
          </p:cNvSpPr>
          <p:nvPr/>
        </p:nvSpPr>
        <p:spPr bwMode="auto">
          <a:xfrm>
            <a:off x="277686" y="6429375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Menendez JA, et al. 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Cell Cycle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</a:rPr>
              <a:t>. 2009;8(15):2385-2398.</a:t>
            </a:r>
          </a:p>
        </p:txBody>
      </p:sp>
      <p:sp>
        <p:nvSpPr>
          <p:cNvPr id="2" name="Rectangle 1"/>
          <p:cNvSpPr/>
          <p:nvPr/>
        </p:nvSpPr>
        <p:spPr>
          <a:xfrm>
            <a:off x="7239000" y="6306532"/>
            <a:ext cx="1905000" cy="5514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 flipH="1">
            <a:off x="3657600" y="4876800"/>
            <a:ext cx="3854450" cy="8382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63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0"/>
            <a:ext cx="6267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8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 bwMode="auto">
          <a:xfrm>
            <a:off x="0" y="465138"/>
            <a:ext cx="91440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5000"/>
              </a:lnSpc>
              <a:defRPr/>
            </a:pPr>
            <a:r>
              <a:rPr lang="en-US" altLang="en-US" sz="3600" b="1" kern="0" dirty="0" smtClean="0">
                <a:solidFill>
                  <a:srgbClr val="FFFFFF"/>
                </a:solidFill>
                <a:latin typeface="Calibri" panose="020F0502020204030204" pitchFamily="34" charset="0"/>
              </a:rPr>
              <a:t>EF-11: Phase III Study in Recurrent </a:t>
            </a:r>
            <a:r>
              <a:rPr lang="en-US" altLang="en-US" sz="3600" b="1" kern="0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Glioblastoma</a:t>
            </a:r>
            <a:endParaRPr lang="en-US" altLang="en-US" sz="3600" b="1" kern="0" dirty="0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507" name="TextBox 11"/>
          <p:cNvSpPr txBox="1">
            <a:spLocks noChangeArrowheads="1"/>
          </p:cNvSpPr>
          <p:nvPr/>
        </p:nvSpPr>
        <p:spPr bwMode="auto">
          <a:xfrm>
            <a:off x="587190" y="3505200"/>
            <a:ext cx="41910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28 institutions in 7 countries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endParaRPr lang="en-US" altLang="en-US" sz="1600" b="1" dirty="0" smtClean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Helvetica Neue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Stratification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Treatment center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Surgery prior to trial entry</a:t>
            </a:r>
            <a:b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endParaRPr lang="en-US" altLang="en-US" sz="1600" b="1" dirty="0" smtClean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Helvetica Neue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Other inclusion criteria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600" b="1" dirty="0" err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Radiologically</a:t>
            </a: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 confirmed disease progression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 typeface="Calibri" panose="020F0502020204030204" pitchFamily="34" charset="0"/>
              <a:buChar char="─"/>
            </a:pPr>
            <a:r>
              <a:rPr lang="en-US" altLang="en-US" sz="1600" b="1" dirty="0" err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Karnofsky</a:t>
            </a:r>
            <a:r>
              <a:rPr lang="en-US" altLang="en-US" sz="1600" b="1" dirty="0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 performance status ≥70%</a:t>
            </a:r>
          </a:p>
        </p:txBody>
      </p:sp>
      <p:cxnSp>
        <p:nvCxnSpPr>
          <p:cNvPr id="21508" name="Straight Connector 12"/>
          <p:cNvCxnSpPr>
            <a:cxnSpLocks noChangeShapeType="1"/>
          </p:cNvCxnSpPr>
          <p:nvPr/>
        </p:nvCxnSpPr>
        <p:spPr bwMode="auto">
          <a:xfrm flipH="1">
            <a:off x="1816100" y="2676525"/>
            <a:ext cx="1230313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09" name="Isosceles Triangle 13"/>
          <p:cNvSpPr>
            <a:spLocks noChangeArrowheads="1"/>
          </p:cNvSpPr>
          <p:nvPr/>
        </p:nvSpPr>
        <p:spPr bwMode="auto">
          <a:xfrm rot="5400000">
            <a:off x="2839244" y="2580481"/>
            <a:ext cx="222250" cy="192088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1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4800" y="2087563"/>
            <a:ext cx="1511300" cy="1177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Surgery/biopsy</a:t>
            </a:r>
          </a:p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RT/TMZ + maintenance TMZ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092669" y="2087563"/>
            <a:ext cx="1293813" cy="1177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Recurrence</a:t>
            </a:r>
          </a:p>
        </p:txBody>
      </p:sp>
      <p:cxnSp>
        <p:nvCxnSpPr>
          <p:cNvPr id="21512" name="Straight Connector 22"/>
          <p:cNvCxnSpPr>
            <a:cxnSpLocks noChangeShapeType="1"/>
          </p:cNvCxnSpPr>
          <p:nvPr/>
        </p:nvCxnSpPr>
        <p:spPr bwMode="auto">
          <a:xfrm flipV="1">
            <a:off x="4418013" y="2667000"/>
            <a:ext cx="763587" cy="14288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3" name="Straight Connector 23"/>
          <p:cNvCxnSpPr>
            <a:cxnSpLocks noChangeShapeType="1"/>
          </p:cNvCxnSpPr>
          <p:nvPr/>
        </p:nvCxnSpPr>
        <p:spPr bwMode="auto">
          <a:xfrm rot="10800000">
            <a:off x="6070600" y="1970088"/>
            <a:ext cx="0" cy="64135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4" name="Straight Connector 24"/>
          <p:cNvCxnSpPr>
            <a:cxnSpLocks noChangeShapeType="1"/>
          </p:cNvCxnSpPr>
          <p:nvPr/>
        </p:nvCxnSpPr>
        <p:spPr bwMode="auto">
          <a:xfrm flipH="1">
            <a:off x="6070600" y="1916113"/>
            <a:ext cx="328613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5" name="Isosceles Triangle 25"/>
          <p:cNvSpPr>
            <a:spLocks noChangeArrowheads="1"/>
          </p:cNvSpPr>
          <p:nvPr/>
        </p:nvSpPr>
        <p:spPr bwMode="auto">
          <a:xfrm rot="5400000">
            <a:off x="6460332" y="1820069"/>
            <a:ext cx="222250" cy="19208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1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21516" name="Straight Connector 26"/>
          <p:cNvCxnSpPr>
            <a:cxnSpLocks noChangeShapeType="1"/>
          </p:cNvCxnSpPr>
          <p:nvPr/>
        </p:nvCxnSpPr>
        <p:spPr bwMode="auto">
          <a:xfrm flipH="1">
            <a:off x="6070600" y="3394075"/>
            <a:ext cx="398463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7" name="Isosceles Triangle 27"/>
          <p:cNvSpPr>
            <a:spLocks noChangeArrowheads="1"/>
          </p:cNvSpPr>
          <p:nvPr/>
        </p:nvSpPr>
        <p:spPr bwMode="auto">
          <a:xfrm rot="5400000">
            <a:off x="6465888" y="3297238"/>
            <a:ext cx="223837" cy="19208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1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21518" name="Straight Connector 28"/>
          <p:cNvCxnSpPr>
            <a:cxnSpLocks noChangeShapeType="1"/>
          </p:cNvCxnSpPr>
          <p:nvPr/>
        </p:nvCxnSpPr>
        <p:spPr bwMode="auto">
          <a:xfrm rot="10800000">
            <a:off x="6070600" y="2693988"/>
            <a:ext cx="0" cy="64135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9" name="Straight Connector 29"/>
          <p:cNvCxnSpPr>
            <a:cxnSpLocks noChangeShapeType="1"/>
          </p:cNvCxnSpPr>
          <p:nvPr/>
        </p:nvCxnSpPr>
        <p:spPr bwMode="auto">
          <a:xfrm rot="5400000">
            <a:off x="5686425" y="2355850"/>
            <a:ext cx="0" cy="641350"/>
          </a:xfrm>
          <a:prstGeom prst="line">
            <a:avLst/>
          </a:prstGeom>
          <a:noFill/>
          <a:ln w="25400" algn="ctr">
            <a:solidFill>
              <a:schemeClr val="bg1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Rectangle 43"/>
          <p:cNvSpPr/>
          <p:nvPr/>
        </p:nvSpPr>
        <p:spPr>
          <a:xfrm>
            <a:off x="6788150" y="1447800"/>
            <a:ext cx="1822450" cy="957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NovoTTF-100A System</a:t>
            </a:r>
          </a:p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n = 120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780213" y="2930525"/>
            <a:ext cx="1822450" cy="9588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Physician’s choice</a:t>
            </a:r>
          </a:p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chemotherapy</a:t>
            </a:r>
          </a:p>
          <a:p>
            <a:pPr algn="ctr" defTabSz="457200">
              <a:defRPr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Helvetica Neue"/>
              </a:rPr>
              <a:t>n = 117</a:t>
            </a:r>
          </a:p>
        </p:txBody>
      </p:sp>
      <p:sp>
        <p:nvSpPr>
          <p:cNvPr id="46" name="Oval 45"/>
          <p:cNvSpPr/>
          <p:nvPr/>
        </p:nvSpPr>
        <p:spPr>
          <a:xfrm rot="16200000">
            <a:off x="4753063" y="2356579"/>
            <a:ext cx="1618517" cy="6400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1525" name="TextBox 37"/>
          <p:cNvSpPr txBox="1">
            <a:spLocks noChangeArrowheads="1"/>
          </p:cNvSpPr>
          <p:nvPr/>
        </p:nvSpPr>
        <p:spPr bwMode="auto">
          <a:xfrm rot="-5400000">
            <a:off x="4696810" y="2522538"/>
            <a:ext cx="1730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FontTx/>
              <a:buNone/>
            </a:pPr>
            <a:r>
              <a:rPr lang="en-US" altLang="en-US" sz="1400" b="1" smtClean="0">
                <a:solidFill>
                  <a:srgbClr val="000000"/>
                </a:solidFill>
                <a:latin typeface="Calibri" panose="020F0502020204030204" pitchFamily="34" charset="0"/>
                <a:ea typeface="Helvetica Neue Medium"/>
                <a:cs typeface="Helvetica Neue Medium"/>
              </a:rPr>
              <a:t>Randomized 1:1</a:t>
            </a:r>
          </a:p>
        </p:txBody>
      </p:sp>
      <p:sp>
        <p:nvSpPr>
          <p:cNvPr id="21526" name="TextBox 40"/>
          <p:cNvSpPr txBox="1">
            <a:spLocks noChangeArrowheads="1"/>
          </p:cNvSpPr>
          <p:nvPr/>
        </p:nvSpPr>
        <p:spPr bwMode="auto">
          <a:xfrm>
            <a:off x="4364038" y="2308225"/>
            <a:ext cx="901700" cy="314325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smtClean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N = 237</a:t>
            </a:r>
          </a:p>
        </p:txBody>
      </p:sp>
      <p:sp>
        <p:nvSpPr>
          <p:cNvPr id="21527" name="TextBox 30"/>
          <p:cNvSpPr txBox="1">
            <a:spLocks noChangeArrowheads="1"/>
          </p:cNvSpPr>
          <p:nvPr/>
        </p:nvSpPr>
        <p:spPr bwMode="auto">
          <a:xfrm>
            <a:off x="268669" y="6420358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b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Stupp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R, et al. </a:t>
            </a:r>
            <a:r>
              <a:rPr lang="en-US" altLang="en-US" sz="1200" b="1" i="1" dirty="0" err="1" smtClean="0">
                <a:solidFill>
                  <a:srgbClr val="FFFFFF"/>
                </a:solidFill>
                <a:latin typeface="Calibri" panose="020F0502020204030204" pitchFamily="34" charset="0"/>
              </a:rPr>
              <a:t>Eur</a:t>
            </a:r>
            <a:r>
              <a:rPr lang="en-US" altLang="en-US" sz="1200" b="1" i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 J Cancer</a:t>
            </a:r>
            <a:r>
              <a:rPr lang="en-US" altLang="en-US" sz="1200" b="1" dirty="0" smtClean="0">
                <a:solidFill>
                  <a:srgbClr val="FFFFFF"/>
                </a:solidFill>
                <a:latin typeface="Calibri" panose="020F0502020204030204" pitchFamily="34" charset="0"/>
              </a:rPr>
              <a:t>. 2012;48(14):2192-2202.</a:t>
            </a:r>
          </a:p>
        </p:txBody>
      </p:sp>
      <p:sp>
        <p:nvSpPr>
          <p:cNvPr id="50" name="Rounded Rectangle 49"/>
          <p:cNvSpPr/>
          <p:nvPr/>
        </p:nvSpPr>
        <p:spPr>
          <a:xfrm rot="10800000" flipV="1">
            <a:off x="4953000" y="3962400"/>
            <a:ext cx="3601464" cy="17526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Primary endpoint: Overall survival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Secondary endpoints: PFS, </a:t>
            </a:r>
            <a:br>
              <a:rPr lang="en-US" alt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Helvetica Neue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6-month PFS, 1-year survival, radiologic response, quality of life (</a:t>
            </a:r>
            <a:r>
              <a:rPr lang="en-US" altLang="en-US" b="1" dirty="0" err="1" smtClean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QoL</a:t>
            </a:r>
            <a:r>
              <a:rPr lang="en-US" altLang="en-US" b="1" dirty="0" smtClean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Helvetica Neue"/>
              </a:rPr>
              <a:t>)</a:t>
            </a:r>
          </a:p>
        </p:txBody>
      </p:sp>
      <p:sp>
        <p:nvSpPr>
          <p:cNvPr id="21531" name="Isosceles Triangle 15"/>
          <p:cNvSpPr>
            <a:spLocks noChangeArrowheads="1"/>
          </p:cNvSpPr>
          <p:nvPr/>
        </p:nvSpPr>
        <p:spPr bwMode="auto">
          <a:xfrm rot="5400000">
            <a:off x="5007387" y="2580481"/>
            <a:ext cx="222250" cy="192087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defTabSz="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b="1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03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FF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3548</Words>
  <Application>Microsoft Office PowerPoint</Application>
  <PresentationFormat>On-screen Show (4:3)</PresentationFormat>
  <Paragraphs>931</Paragraphs>
  <Slides>29</Slides>
  <Notes>24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3_Default Design</vt:lpstr>
      <vt:lpstr>4_Office Theme</vt:lpstr>
      <vt:lpstr>1_Office Theme</vt:lpstr>
      <vt:lpstr>PowerPoint Presentation</vt:lpstr>
      <vt:lpstr>TTFields: From Bench to Bedside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PRiDe Dataset:  An Analysis of Patient Registry Data N = 457</vt:lpstr>
      <vt:lpstr>Baseline Demographics</vt:lpstr>
      <vt:lpstr>Safety Analysis (&gt; 2%)</vt:lpstr>
      <vt:lpstr>PRiDe Overall Survival</vt:lpstr>
      <vt:lpstr>PRiDe OS: Prognostic Factors</vt:lpstr>
      <vt:lpstr>PRiDe OS: Prognostic Factors (2)</vt:lpstr>
      <vt:lpstr>Conclusions of TTF Trials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 Gray</dc:creator>
  <cp:lastModifiedBy>Christi Gray</cp:lastModifiedBy>
  <cp:revision>1</cp:revision>
  <dcterms:created xsi:type="dcterms:W3CDTF">2014-11-25T14:13:02Z</dcterms:created>
  <dcterms:modified xsi:type="dcterms:W3CDTF">2014-11-25T14:16:03Z</dcterms:modified>
</cp:coreProperties>
</file>